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rdova, Susana" initials="CS" lastIdx="1" clrIdx="0"/>
  <p:cmAuthor id="1" name="Audrey Epstein" initials="AE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3626" autoAdjust="0"/>
  </p:normalViewPr>
  <p:slideViewPr>
    <p:cSldViewPr>
      <p:cViewPr varScale="1">
        <p:scale>
          <a:sx n="26" d="100"/>
          <a:sy n="26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cott\Desktop\DPS%20-%20Engagement\Reporting\Analysis\Book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 dirty="0"/>
              <a:t>Overall </a:t>
            </a:r>
            <a:r>
              <a:rPr lang="en-US" sz="2000" dirty="0" smtClean="0"/>
              <a:t>Engagement for DPS</a:t>
            </a:r>
            <a:endParaRPr lang="en-US" sz="20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Sheet3!$A$7</c:f>
              <c:strCache>
                <c:ptCount val="1"/>
                <c:pt idx="0">
                  <c:v>Engagement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</c:dPt>
          <c:dLbls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Sheet3!$B$6</c:f>
              <c:strCache>
                <c:ptCount val="1"/>
                <c:pt idx="0">
                  <c:v>DPS</c:v>
                </c:pt>
              </c:strCache>
            </c:strRef>
          </c:cat>
          <c:val>
            <c:numRef>
              <c:f>Sheet3!$B$7</c:f>
              <c:numCache>
                <c:formatCode>0%</c:formatCode>
                <c:ptCount val="1"/>
                <c:pt idx="0">
                  <c:v>0.74000000000000188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728704"/>
        <c:axId val="156746880"/>
      </c:barChart>
      <c:catAx>
        <c:axId val="1567287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56746880"/>
        <c:crosses val="autoZero"/>
        <c:auto val="1"/>
        <c:lblAlgn val="ctr"/>
        <c:lblOffset val="100"/>
        <c:noMultiLvlLbl val="0"/>
      </c:catAx>
      <c:valAx>
        <c:axId val="156746880"/>
        <c:scaling>
          <c:orientation val="minMax"/>
          <c:max val="1"/>
          <c:min val="0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56728704"/>
        <c:crosses val="autoZero"/>
        <c:crossBetween val="between"/>
        <c:majorUnit val="0.2"/>
        <c:minorUnit val="2.0000000000000052E-2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Engagement </a:t>
            </a:r>
            <a:r>
              <a:rPr lang="en-US" dirty="0"/>
              <a:t>Questions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8133029423953583E-2"/>
          <c:y val="0.15212011793323521"/>
          <c:w val="0.91308150297002366"/>
          <c:h val="0.7341669893722302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Sheet2!$I$1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1"/>
              <c:layout>
                <c:manualLayout>
                  <c:x val="0"/>
                  <c:y val="7.70712909441233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Sheet2!$H$2:$H$6</c:f>
              <c:strCache>
                <c:ptCount val="5"/>
                <c:pt idx="0">
                  <c:v>Enjoy Work</c:v>
                </c:pt>
                <c:pt idx="1">
                  <c:v>Proud to Work at DPS</c:v>
                </c:pt>
                <c:pt idx="2">
                  <c:v>Would Recommend Working for DPS</c:v>
                </c:pt>
                <c:pt idx="3">
                  <c:v>Overall Job satisfaction</c:v>
                </c:pt>
                <c:pt idx="4">
                  <c:v>Job has positive impact</c:v>
                </c:pt>
              </c:strCache>
            </c:strRef>
          </c:cat>
          <c:val>
            <c:numRef>
              <c:f>Sheet2!$I$2:$I$6</c:f>
              <c:numCache>
                <c:formatCode>0%</c:formatCode>
                <c:ptCount val="5"/>
                <c:pt idx="0">
                  <c:v>0.81331503088538093</c:v>
                </c:pt>
                <c:pt idx="1">
                  <c:v>0.76216737901557974</c:v>
                </c:pt>
                <c:pt idx="2">
                  <c:v>0.64292615596963421</c:v>
                </c:pt>
                <c:pt idx="3">
                  <c:v>0.64609538784067089</c:v>
                </c:pt>
                <c:pt idx="4">
                  <c:v>0.8586107685984381</c:v>
                </c:pt>
              </c:numCache>
            </c:numRef>
          </c:val>
        </c:ser>
        <c:ser>
          <c:idx val="1"/>
          <c:order val="1"/>
          <c:tx>
            <c:strRef>
              <c:f>Sheet2!$J$1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Sheet2!$H$2:$H$6</c:f>
              <c:strCache>
                <c:ptCount val="5"/>
                <c:pt idx="0">
                  <c:v>Enjoy Work</c:v>
                </c:pt>
                <c:pt idx="1">
                  <c:v>Proud to Work at DPS</c:v>
                </c:pt>
                <c:pt idx="2">
                  <c:v>Would Recommend Working for DPS</c:v>
                </c:pt>
                <c:pt idx="3">
                  <c:v>Overall Job satisfaction</c:v>
                </c:pt>
                <c:pt idx="4">
                  <c:v>Job has positive impact</c:v>
                </c:pt>
              </c:strCache>
            </c:strRef>
          </c:cat>
          <c:val>
            <c:numRef>
              <c:f>Sheet2!$J$2:$J$6</c:f>
              <c:numCache>
                <c:formatCode>0%</c:formatCode>
                <c:ptCount val="5"/>
                <c:pt idx="0">
                  <c:v>0.12848318462594371</c:v>
                </c:pt>
                <c:pt idx="1">
                  <c:v>0.17634082448641941</c:v>
                </c:pt>
                <c:pt idx="2">
                  <c:v>0.22498274672187715</c:v>
                </c:pt>
                <c:pt idx="3">
                  <c:v>0.24606918238993711</c:v>
                </c:pt>
                <c:pt idx="4">
                  <c:v>0.11892040005480203</c:v>
                </c:pt>
              </c:numCache>
            </c:numRef>
          </c:val>
        </c:ser>
        <c:ser>
          <c:idx val="2"/>
          <c:order val="2"/>
          <c:tx>
            <c:strRef>
              <c:f>Sheet2!$K$1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2"/>
              <c:layout>
                <c:manualLayout>
                  <c:x val="2.002002002002002E-3"/>
                  <c:y val="-3.41005967604433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Sheet2!$H$2:$H$6</c:f>
              <c:strCache>
                <c:ptCount val="5"/>
                <c:pt idx="0">
                  <c:v>Enjoy Work</c:v>
                </c:pt>
                <c:pt idx="1">
                  <c:v>Proud to Work at DPS</c:v>
                </c:pt>
                <c:pt idx="2">
                  <c:v>Would Recommend Working for DPS</c:v>
                </c:pt>
                <c:pt idx="3">
                  <c:v>Overall Job satisfaction</c:v>
                </c:pt>
                <c:pt idx="4">
                  <c:v>Job has positive impact</c:v>
                </c:pt>
              </c:strCache>
            </c:strRef>
          </c:cat>
          <c:val>
            <c:numRef>
              <c:f>Sheet2!$K$2:$K$6</c:f>
              <c:numCache>
                <c:formatCode>0%</c:formatCode>
                <c:ptCount val="5"/>
                <c:pt idx="0">
                  <c:v>5.8201784488675364E-2</c:v>
                </c:pt>
                <c:pt idx="1">
                  <c:v>6.1491796498000829E-2</c:v>
                </c:pt>
                <c:pt idx="2">
                  <c:v>0.13209109730848861</c:v>
                </c:pt>
                <c:pt idx="3">
                  <c:v>0.10783542976939203</c:v>
                </c:pt>
                <c:pt idx="4">
                  <c:v>2.2468831346759831E-2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2925568"/>
        <c:axId val="162939648"/>
      </c:barChart>
      <c:catAx>
        <c:axId val="1629255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62939648"/>
        <c:crosses val="autoZero"/>
        <c:auto val="1"/>
        <c:lblAlgn val="ctr"/>
        <c:lblOffset val="100"/>
        <c:noMultiLvlLbl val="0"/>
      </c:catAx>
      <c:valAx>
        <c:axId val="162939648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16292556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8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8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800"/>
            </a:pPr>
            <a:endParaRPr lang="en-US"/>
          </a:p>
        </c:txPr>
      </c:legendEntry>
      <c:layout>
        <c:manualLayout>
          <c:xMode val="edge"/>
          <c:yMode val="edge"/>
          <c:x val="1.716639955403805E-2"/>
          <c:y val="0.81458192725909262"/>
          <c:w val="0.15650279887580423"/>
          <c:h val="0.17827524633191344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5-05T22:00:52.205" idx="1">
    <p:pos x="10" y="10"/>
    <p:text>I think we need something positive on this page - maybe even just the title but that the results are very encouraging or strong first year results or something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3-05-03T20:00:06.146" idx="1">
    <p:pos x="5606" y="288"/>
    <p:text>I think we need a slide on what you will see - with a 6 square example</p:tex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A5886D-8BA5-401E-AF2D-49C00E2774B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6C0E91E-BD59-40A7-A53C-9015B008A4C4}">
      <dgm:prSet phldrT="[Text]" custT="1"/>
      <dgm:spPr/>
      <dgm:t>
        <a:bodyPr/>
        <a:lstStyle/>
        <a:p>
          <a:r>
            <a:rPr lang="en-US" sz="2400" dirty="0" smtClean="0"/>
            <a:t>Strong Culture</a:t>
          </a:r>
          <a:endParaRPr lang="en-US" sz="2400" dirty="0"/>
        </a:p>
      </dgm:t>
    </dgm:pt>
    <dgm:pt modelId="{DC1AAA58-6241-48EB-83BE-902B5083CFF0}" type="parTrans" cxnId="{D7CF91B6-D395-40D2-AC5A-2B62D3ECE227}">
      <dgm:prSet/>
      <dgm:spPr/>
      <dgm:t>
        <a:bodyPr/>
        <a:lstStyle/>
        <a:p>
          <a:endParaRPr lang="en-US" sz="1400"/>
        </a:p>
      </dgm:t>
    </dgm:pt>
    <dgm:pt modelId="{9EA71F88-6F36-42B0-BBFF-D952072B0E32}" type="sibTrans" cxnId="{D7CF91B6-D395-40D2-AC5A-2B62D3ECE227}">
      <dgm:prSet/>
      <dgm:spPr/>
      <dgm:t>
        <a:bodyPr/>
        <a:lstStyle/>
        <a:p>
          <a:endParaRPr lang="en-US" sz="1400"/>
        </a:p>
      </dgm:t>
    </dgm:pt>
    <dgm:pt modelId="{1CE13B2B-C383-46A7-9570-750AA763D04D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2400" dirty="0" smtClean="0"/>
            <a:t>Engaged Employees</a:t>
          </a:r>
          <a:endParaRPr lang="en-US" sz="2400" dirty="0"/>
        </a:p>
      </dgm:t>
    </dgm:pt>
    <dgm:pt modelId="{DCBD24A6-56FE-4CED-97BC-CCD4D474F3AC}" type="parTrans" cxnId="{5CA7C529-E939-4E1C-BBD4-95D3EB66CD2F}">
      <dgm:prSet/>
      <dgm:spPr/>
      <dgm:t>
        <a:bodyPr/>
        <a:lstStyle/>
        <a:p>
          <a:endParaRPr lang="en-US" sz="1400"/>
        </a:p>
      </dgm:t>
    </dgm:pt>
    <dgm:pt modelId="{F65DB0DB-46C2-4EB0-BC11-4A7D4E1C11EF}" type="sibTrans" cxnId="{5CA7C529-E939-4E1C-BBD4-95D3EB66CD2F}">
      <dgm:prSet/>
      <dgm:spPr/>
      <dgm:t>
        <a:bodyPr/>
        <a:lstStyle/>
        <a:p>
          <a:endParaRPr lang="en-US" sz="1400"/>
        </a:p>
      </dgm:t>
    </dgm:pt>
    <dgm:pt modelId="{B1AA2233-1754-4EE5-BEA7-3AA1539DBE41}">
      <dgm:prSet phldrT="[Text]" custT="1"/>
      <dgm:spPr>
        <a:solidFill>
          <a:srgbClr val="BE126C"/>
        </a:solidFill>
      </dgm:spPr>
      <dgm:t>
        <a:bodyPr/>
        <a:lstStyle/>
        <a:p>
          <a:r>
            <a:rPr lang="en-US" sz="2400" dirty="0" smtClean="0"/>
            <a:t>Results</a:t>
          </a:r>
          <a:endParaRPr lang="en-US" sz="2400" dirty="0"/>
        </a:p>
      </dgm:t>
    </dgm:pt>
    <dgm:pt modelId="{E8FAE6F7-F58D-49B3-9787-23016FB47F3E}" type="parTrans" cxnId="{7BFA7288-D6EA-4A15-9BDB-83C115CEAAF7}">
      <dgm:prSet/>
      <dgm:spPr/>
      <dgm:t>
        <a:bodyPr/>
        <a:lstStyle/>
        <a:p>
          <a:endParaRPr lang="en-US" sz="1400"/>
        </a:p>
      </dgm:t>
    </dgm:pt>
    <dgm:pt modelId="{4189CFE2-3609-45EB-9288-ED5D9F6EFBE2}" type="sibTrans" cxnId="{7BFA7288-D6EA-4A15-9BDB-83C115CEAAF7}">
      <dgm:prSet/>
      <dgm:spPr/>
      <dgm:t>
        <a:bodyPr/>
        <a:lstStyle/>
        <a:p>
          <a:endParaRPr lang="en-US" sz="1400"/>
        </a:p>
      </dgm:t>
    </dgm:pt>
    <dgm:pt modelId="{E94254CA-0E9D-468B-B6E5-F66018E576CA}" type="pres">
      <dgm:prSet presAssocID="{7CA5886D-8BA5-401E-AF2D-49C00E2774B5}" presName="CompostProcess" presStyleCnt="0">
        <dgm:presLayoutVars>
          <dgm:dir/>
          <dgm:resizeHandles val="exact"/>
        </dgm:presLayoutVars>
      </dgm:prSet>
      <dgm:spPr/>
    </dgm:pt>
    <dgm:pt modelId="{929F2985-1C32-4CC9-A423-CCA8943BC412}" type="pres">
      <dgm:prSet presAssocID="{7CA5886D-8BA5-401E-AF2D-49C00E2774B5}" presName="arrow" presStyleLbl="bgShp" presStyleIdx="0" presStyleCnt="1"/>
      <dgm:spPr/>
    </dgm:pt>
    <dgm:pt modelId="{53F2E4C3-14FB-46C5-BD08-8AAB41B05670}" type="pres">
      <dgm:prSet presAssocID="{7CA5886D-8BA5-401E-AF2D-49C00E2774B5}" presName="linearProcess" presStyleCnt="0"/>
      <dgm:spPr/>
    </dgm:pt>
    <dgm:pt modelId="{D9E473B5-5E41-41DB-861B-BD7278854A4C}" type="pres">
      <dgm:prSet presAssocID="{36C0E91E-BD59-40A7-A53C-9015B008A4C4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2A2C37-107B-45E2-AB75-F986FA44A02A}" type="pres">
      <dgm:prSet presAssocID="{9EA71F88-6F36-42B0-BBFF-D952072B0E32}" presName="sibTrans" presStyleCnt="0"/>
      <dgm:spPr/>
    </dgm:pt>
    <dgm:pt modelId="{AB9BD808-F214-42D8-B6D4-403677EC62FC}" type="pres">
      <dgm:prSet presAssocID="{1CE13B2B-C383-46A7-9570-750AA763D04D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669344-BFAF-4A3E-87D4-3BAEABCF654A}" type="pres">
      <dgm:prSet presAssocID="{F65DB0DB-46C2-4EB0-BC11-4A7D4E1C11EF}" presName="sibTrans" presStyleCnt="0"/>
      <dgm:spPr/>
    </dgm:pt>
    <dgm:pt modelId="{B2AED775-1598-4062-8914-B6F501A28748}" type="pres">
      <dgm:prSet presAssocID="{B1AA2233-1754-4EE5-BEA7-3AA1539DBE41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CF91B6-D395-40D2-AC5A-2B62D3ECE227}" srcId="{7CA5886D-8BA5-401E-AF2D-49C00E2774B5}" destId="{36C0E91E-BD59-40A7-A53C-9015B008A4C4}" srcOrd="0" destOrd="0" parTransId="{DC1AAA58-6241-48EB-83BE-902B5083CFF0}" sibTransId="{9EA71F88-6F36-42B0-BBFF-D952072B0E32}"/>
    <dgm:cxn modelId="{A52709B5-7A1F-4EFA-86D0-8C6DF259B50B}" type="presOf" srcId="{36C0E91E-BD59-40A7-A53C-9015B008A4C4}" destId="{D9E473B5-5E41-41DB-861B-BD7278854A4C}" srcOrd="0" destOrd="0" presId="urn:microsoft.com/office/officeart/2005/8/layout/hProcess9"/>
    <dgm:cxn modelId="{7BFA7288-D6EA-4A15-9BDB-83C115CEAAF7}" srcId="{7CA5886D-8BA5-401E-AF2D-49C00E2774B5}" destId="{B1AA2233-1754-4EE5-BEA7-3AA1539DBE41}" srcOrd="2" destOrd="0" parTransId="{E8FAE6F7-F58D-49B3-9787-23016FB47F3E}" sibTransId="{4189CFE2-3609-45EB-9288-ED5D9F6EFBE2}"/>
    <dgm:cxn modelId="{2D9CC4A5-61C9-4799-83C7-7B4DC810EC0C}" type="presOf" srcId="{7CA5886D-8BA5-401E-AF2D-49C00E2774B5}" destId="{E94254CA-0E9D-468B-B6E5-F66018E576CA}" srcOrd="0" destOrd="0" presId="urn:microsoft.com/office/officeart/2005/8/layout/hProcess9"/>
    <dgm:cxn modelId="{E23EEFC1-AE67-4089-90DF-A7BEE5754356}" type="presOf" srcId="{1CE13B2B-C383-46A7-9570-750AA763D04D}" destId="{AB9BD808-F214-42D8-B6D4-403677EC62FC}" srcOrd="0" destOrd="0" presId="urn:microsoft.com/office/officeart/2005/8/layout/hProcess9"/>
    <dgm:cxn modelId="{5CA7C529-E939-4E1C-BBD4-95D3EB66CD2F}" srcId="{7CA5886D-8BA5-401E-AF2D-49C00E2774B5}" destId="{1CE13B2B-C383-46A7-9570-750AA763D04D}" srcOrd="1" destOrd="0" parTransId="{DCBD24A6-56FE-4CED-97BC-CCD4D474F3AC}" sibTransId="{F65DB0DB-46C2-4EB0-BC11-4A7D4E1C11EF}"/>
    <dgm:cxn modelId="{B780F1E6-C82D-4614-B93D-6B9CEC2C333A}" type="presOf" srcId="{B1AA2233-1754-4EE5-BEA7-3AA1539DBE41}" destId="{B2AED775-1598-4062-8914-B6F501A28748}" srcOrd="0" destOrd="0" presId="urn:microsoft.com/office/officeart/2005/8/layout/hProcess9"/>
    <dgm:cxn modelId="{83310187-3602-4490-810A-49F243204321}" type="presParOf" srcId="{E94254CA-0E9D-468B-B6E5-F66018E576CA}" destId="{929F2985-1C32-4CC9-A423-CCA8943BC412}" srcOrd="0" destOrd="0" presId="urn:microsoft.com/office/officeart/2005/8/layout/hProcess9"/>
    <dgm:cxn modelId="{4FC4B194-9637-4FB5-839B-43750A3C1AC8}" type="presParOf" srcId="{E94254CA-0E9D-468B-B6E5-F66018E576CA}" destId="{53F2E4C3-14FB-46C5-BD08-8AAB41B05670}" srcOrd="1" destOrd="0" presId="urn:microsoft.com/office/officeart/2005/8/layout/hProcess9"/>
    <dgm:cxn modelId="{85716A20-5048-4DD1-AF65-FAE2A568BE8C}" type="presParOf" srcId="{53F2E4C3-14FB-46C5-BD08-8AAB41B05670}" destId="{D9E473B5-5E41-41DB-861B-BD7278854A4C}" srcOrd="0" destOrd="0" presId="urn:microsoft.com/office/officeart/2005/8/layout/hProcess9"/>
    <dgm:cxn modelId="{72DDB9EA-58C0-4A2D-9423-67493B42E9B9}" type="presParOf" srcId="{53F2E4C3-14FB-46C5-BD08-8AAB41B05670}" destId="{302A2C37-107B-45E2-AB75-F986FA44A02A}" srcOrd="1" destOrd="0" presId="urn:microsoft.com/office/officeart/2005/8/layout/hProcess9"/>
    <dgm:cxn modelId="{EA4CDE6A-1DEA-45F8-A956-501EE72DCF03}" type="presParOf" srcId="{53F2E4C3-14FB-46C5-BD08-8AAB41B05670}" destId="{AB9BD808-F214-42D8-B6D4-403677EC62FC}" srcOrd="2" destOrd="0" presId="urn:microsoft.com/office/officeart/2005/8/layout/hProcess9"/>
    <dgm:cxn modelId="{9782F4E8-E31F-4F03-AA84-BDDF51706791}" type="presParOf" srcId="{53F2E4C3-14FB-46C5-BD08-8AAB41B05670}" destId="{C9669344-BFAF-4A3E-87D4-3BAEABCF654A}" srcOrd="3" destOrd="0" presId="urn:microsoft.com/office/officeart/2005/8/layout/hProcess9"/>
    <dgm:cxn modelId="{430D7133-36C7-4410-99C1-1C1C74B12534}" type="presParOf" srcId="{53F2E4C3-14FB-46C5-BD08-8AAB41B05670}" destId="{B2AED775-1598-4062-8914-B6F501A28748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A5886D-8BA5-401E-AF2D-49C00E2774B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6C0E91E-BD59-40A7-A53C-9015B008A4C4}">
      <dgm:prSet phldrT="[Text]" custT="1"/>
      <dgm:spPr/>
      <dgm:t>
        <a:bodyPr/>
        <a:lstStyle/>
        <a:p>
          <a:r>
            <a:rPr lang="en-US" sz="2400" dirty="0" smtClean="0"/>
            <a:t>Strong Culture</a:t>
          </a:r>
          <a:endParaRPr lang="en-US" sz="2400" dirty="0"/>
        </a:p>
      </dgm:t>
    </dgm:pt>
    <dgm:pt modelId="{DC1AAA58-6241-48EB-83BE-902B5083CFF0}" type="parTrans" cxnId="{D7CF91B6-D395-40D2-AC5A-2B62D3ECE227}">
      <dgm:prSet/>
      <dgm:spPr/>
      <dgm:t>
        <a:bodyPr/>
        <a:lstStyle/>
        <a:p>
          <a:endParaRPr lang="en-US" sz="1400"/>
        </a:p>
      </dgm:t>
    </dgm:pt>
    <dgm:pt modelId="{9EA71F88-6F36-42B0-BBFF-D952072B0E32}" type="sibTrans" cxnId="{D7CF91B6-D395-40D2-AC5A-2B62D3ECE227}">
      <dgm:prSet/>
      <dgm:spPr/>
      <dgm:t>
        <a:bodyPr/>
        <a:lstStyle/>
        <a:p>
          <a:endParaRPr lang="en-US" sz="1400"/>
        </a:p>
      </dgm:t>
    </dgm:pt>
    <dgm:pt modelId="{1CE13B2B-C383-46A7-9570-750AA763D04D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2400" dirty="0" smtClean="0"/>
            <a:t>Engaged Employees</a:t>
          </a:r>
          <a:endParaRPr lang="en-US" sz="2400" dirty="0"/>
        </a:p>
      </dgm:t>
    </dgm:pt>
    <dgm:pt modelId="{DCBD24A6-56FE-4CED-97BC-CCD4D474F3AC}" type="parTrans" cxnId="{5CA7C529-E939-4E1C-BBD4-95D3EB66CD2F}">
      <dgm:prSet/>
      <dgm:spPr/>
      <dgm:t>
        <a:bodyPr/>
        <a:lstStyle/>
        <a:p>
          <a:endParaRPr lang="en-US" sz="1400"/>
        </a:p>
      </dgm:t>
    </dgm:pt>
    <dgm:pt modelId="{F65DB0DB-46C2-4EB0-BC11-4A7D4E1C11EF}" type="sibTrans" cxnId="{5CA7C529-E939-4E1C-BBD4-95D3EB66CD2F}">
      <dgm:prSet/>
      <dgm:spPr/>
      <dgm:t>
        <a:bodyPr/>
        <a:lstStyle/>
        <a:p>
          <a:endParaRPr lang="en-US" sz="1400"/>
        </a:p>
      </dgm:t>
    </dgm:pt>
    <dgm:pt modelId="{B1AA2233-1754-4EE5-BEA7-3AA1539DBE41}">
      <dgm:prSet phldrT="[Text]" custT="1"/>
      <dgm:spPr>
        <a:solidFill>
          <a:srgbClr val="BE126C"/>
        </a:solidFill>
      </dgm:spPr>
      <dgm:t>
        <a:bodyPr/>
        <a:lstStyle/>
        <a:p>
          <a:r>
            <a:rPr lang="en-US" sz="2400" dirty="0" smtClean="0"/>
            <a:t>Results</a:t>
          </a:r>
          <a:endParaRPr lang="en-US" sz="2400" dirty="0"/>
        </a:p>
      </dgm:t>
    </dgm:pt>
    <dgm:pt modelId="{E8FAE6F7-F58D-49B3-9787-23016FB47F3E}" type="parTrans" cxnId="{7BFA7288-D6EA-4A15-9BDB-83C115CEAAF7}">
      <dgm:prSet/>
      <dgm:spPr/>
      <dgm:t>
        <a:bodyPr/>
        <a:lstStyle/>
        <a:p>
          <a:endParaRPr lang="en-US" sz="1400"/>
        </a:p>
      </dgm:t>
    </dgm:pt>
    <dgm:pt modelId="{4189CFE2-3609-45EB-9288-ED5D9F6EFBE2}" type="sibTrans" cxnId="{7BFA7288-D6EA-4A15-9BDB-83C115CEAAF7}">
      <dgm:prSet/>
      <dgm:spPr/>
      <dgm:t>
        <a:bodyPr/>
        <a:lstStyle/>
        <a:p>
          <a:endParaRPr lang="en-US" sz="1400"/>
        </a:p>
      </dgm:t>
    </dgm:pt>
    <dgm:pt modelId="{E94254CA-0E9D-468B-B6E5-F66018E576CA}" type="pres">
      <dgm:prSet presAssocID="{7CA5886D-8BA5-401E-AF2D-49C00E2774B5}" presName="CompostProcess" presStyleCnt="0">
        <dgm:presLayoutVars>
          <dgm:dir/>
          <dgm:resizeHandles val="exact"/>
        </dgm:presLayoutVars>
      </dgm:prSet>
      <dgm:spPr/>
    </dgm:pt>
    <dgm:pt modelId="{929F2985-1C32-4CC9-A423-CCA8943BC412}" type="pres">
      <dgm:prSet presAssocID="{7CA5886D-8BA5-401E-AF2D-49C00E2774B5}" presName="arrow" presStyleLbl="bgShp" presStyleIdx="0" presStyleCnt="1"/>
      <dgm:spPr/>
    </dgm:pt>
    <dgm:pt modelId="{53F2E4C3-14FB-46C5-BD08-8AAB41B05670}" type="pres">
      <dgm:prSet presAssocID="{7CA5886D-8BA5-401E-AF2D-49C00E2774B5}" presName="linearProcess" presStyleCnt="0"/>
      <dgm:spPr/>
    </dgm:pt>
    <dgm:pt modelId="{D9E473B5-5E41-41DB-861B-BD7278854A4C}" type="pres">
      <dgm:prSet presAssocID="{36C0E91E-BD59-40A7-A53C-9015B008A4C4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2A2C37-107B-45E2-AB75-F986FA44A02A}" type="pres">
      <dgm:prSet presAssocID="{9EA71F88-6F36-42B0-BBFF-D952072B0E32}" presName="sibTrans" presStyleCnt="0"/>
      <dgm:spPr/>
    </dgm:pt>
    <dgm:pt modelId="{AB9BD808-F214-42D8-B6D4-403677EC62FC}" type="pres">
      <dgm:prSet presAssocID="{1CE13B2B-C383-46A7-9570-750AA763D04D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669344-BFAF-4A3E-87D4-3BAEABCF654A}" type="pres">
      <dgm:prSet presAssocID="{F65DB0DB-46C2-4EB0-BC11-4A7D4E1C11EF}" presName="sibTrans" presStyleCnt="0"/>
      <dgm:spPr/>
    </dgm:pt>
    <dgm:pt modelId="{B2AED775-1598-4062-8914-B6F501A28748}" type="pres">
      <dgm:prSet presAssocID="{B1AA2233-1754-4EE5-BEA7-3AA1539DBE41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CF91B6-D395-40D2-AC5A-2B62D3ECE227}" srcId="{7CA5886D-8BA5-401E-AF2D-49C00E2774B5}" destId="{36C0E91E-BD59-40A7-A53C-9015B008A4C4}" srcOrd="0" destOrd="0" parTransId="{DC1AAA58-6241-48EB-83BE-902B5083CFF0}" sibTransId="{9EA71F88-6F36-42B0-BBFF-D952072B0E32}"/>
    <dgm:cxn modelId="{1951E942-DC22-42F8-8B00-8BD9B88FC9D8}" type="presOf" srcId="{1CE13B2B-C383-46A7-9570-750AA763D04D}" destId="{AB9BD808-F214-42D8-B6D4-403677EC62FC}" srcOrd="0" destOrd="0" presId="urn:microsoft.com/office/officeart/2005/8/layout/hProcess9"/>
    <dgm:cxn modelId="{F42237EE-7203-4828-8005-221FDAEC0FC6}" type="presOf" srcId="{7CA5886D-8BA5-401E-AF2D-49C00E2774B5}" destId="{E94254CA-0E9D-468B-B6E5-F66018E576CA}" srcOrd="0" destOrd="0" presId="urn:microsoft.com/office/officeart/2005/8/layout/hProcess9"/>
    <dgm:cxn modelId="{7BFA7288-D6EA-4A15-9BDB-83C115CEAAF7}" srcId="{7CA5886D-8BA5-401E-AF2D-49C00E2774B5}" destId="{B1AA2233-1754-4EE5-BEA7-3AA1539DBE41}" srcOrd="2" destOrd="0" parTransId="{E8FAE6F7-F58D-49B3-9787-23016FB47F3E}" sibTransId="{4189CFE2-3609-45EB-9288-ED5D9F6EFBE2}"/>
    <dgm:cxn modelId="{888F0561-DB6A-4565-BC5D-7E59F3A63408}" type="presOf" srcId="{36C0E91E-BD59-40A7-A53C-9015B008A4C4}" destId="{D9E473B5-5E41-41DB-861B-BD7278854A4C}" srcOrd="0" destOrd="0" presId="urn:microsoft.com/office/officeart/2005/8/layout/hProcess9"/>
    <dgm:cxn modelId="{70769B11-1632-4A77-B2C4-C2383CCCA44F}" type="presOf" srcId="{B1AA2233-1754-4EE5-BEA7-3AA1539DBE41}" destId="{B2AED775-1598-4062-8914-B6F501A28748}" srcOrd="0" destOrd="0" presId="urn:microsoft.com/office/officeart/2005/8/layout/hProcess9"/>
    <dgm:cxn modelId="{5CA7C529-E939-4E1C-BBD4-95D3EB66CD2F}" srcId="{7CA5886D-8BA5-401E-AF2D-49C00E2774B5}" destId="{1CE13B2B-C383-46A7-9570-750AA763D04D}" srcOrd="1" destOrd="0" parTransId="{DCBD24A6-56FE-4CED-97BC-CCD4D474F3AC}" sibTransId="{F65DB0DB-46C2-4EB0-BC11-4A7D4E1C11EF}"/>
    <dgm:cxn modelId="{4D6B1E18-339C-49EF-BD64-D289C16A959A}" type="presParOf" srcId="{E94254CA-0E9D-468B-B6E5-F66018E576CA}" destId="{929F2985-1C32-4CC9-A423-CCA8943BC412}" srcOrd="0" destOrd="0" presId="urn:microsoft.com/office/officeart/2005/8/layout/hProcess9"/>
    <dgm:cxn modelId="{985824B3-29B1-440F-A875-FA079ABECF22}" type="presParOf" srcId="{E94254CA-0E9D-468B-B6E5-F66018E576CA}" destId="{53F2E4C3-14FB-46C5-BD08-8AAB41B05670}" srcOrd="1" destOrd="0" presId="urn:microsoft.com/office/officeart/2005/8/layout/hProcess9"/>
    <dgm:cxn modelId="{7710469C-B61F-4B85-8FB0-4653CE3F1A96}" type="presParOf" srcId="{53F2E4C3-14FB-46C5-BD08-8AAB41B05670}" destId="{D9E473B5-5E41-41DB-861B-BD7278854A4C}" srcOrd="0" destOrd="0" presId="urn:microsoft.com/office/officeart/2005/8/layout/hProcess9"/>
    <dgm:cxn modelId="{858F75D0-0064-4243-8111-82A744860076}" type="presParOf" srcId="{53F2E4C3-14FB-46C5-BD08-8AAB41B05670}" destId="{302A2C37-107B-45E2-AB75-F986FA44A02A}" srcOrd="1" destOrd="0" presId="urn:microsoft.com/office/officeart/2005/8/layout/hProcess9"/>
    <dgm:cxn modelId="{16B9B6CB-9E37-45EC-8FC0-4711F3306D59}" type="presParOf" srcId="{53F2E4C3-14FB-46C5-BD08-8AAB41B05670}" destId="{AB9BD808-F214-42D8-B6D4-403677EC62FC}" srcOrd="2" destOrd="0" presId="urn:microsoft.com/office/officeart/2005/8/layout/hProcess9"/>
    <dgm:cxn modelId="{3DF9D688-EDF9-40F3-9595-2B890936ADFE}" type="presParOf" srcId="{53F2E4C3-14FB-46C5-BD08-8AAB41B05670}" destId="{C9669344-BFAF-4A3E-87D4-3BAEABCF654A}" srcOrd="3" destOrd="0" presId="urn:microsoft.com/office/officeart/2005/8/layout/hProcess9"/>
    <dgm:cxn modelId="{DA76D165-5CBC-413D-BD3E-E4980DC04A0A}" type="presParOf" srcId="{53F2E4C3-14FB-46C5-BD08-8AAB41B05670}" destId="{B2AED775-1598-4062-8914-B6F501A28748}" srcOrd="4" destOrd="0" presId="urn:microsoft.com/office/officeart/2005/8/layout/hProcess9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9F2985-1C32-4CC9-A423-CCA8943BC412}">
      <dsp:nvSpPr>
        <dsp:cNvPr id="0" name=""/>
        <dsp:cNvSpPr/>
      </dsp:nvSpPr>
      <dsp:spPr>
        <a:xfrm>
          <a:off x="554354" y="0"/>
          <a:ext cx="6282690" cy="297179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E473B5-5E41-41DB-861B-BD7278854A4C}">
      <dsp:nvSpPr>
        <dsp:cNvPr id="0" name=""/>
        <dsp:cNvSpPr/>
      </dsp:nvSpPr>
      <dsp:spPr>
        <a:xfrm>
          <a:off x="0" y="891539"/>
          <a:ext cx="2217420" cy="1188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Strong Culture</a:t>
          </a:r>
          <a:endParaRPr lang="en-US" sz="2400" kern="1200" dirty="0"/>
        </a:p>
      </dsp:txBody>
      <dsp:txXfrm>
        <a:off x="58029" y="949568"/>
        <a:ext cx="2101362" cy="1072662"/>
      </dsp:txXfrm>
    </dsp:sp>
    <dsp:sp modelId="{AB9BD808-F214-42D8-B6D4-403677EC62FC}">
      <dsp:nvSpPr>
        <dsp:cNvPr id="0" name=""/>
        <dsp:cNvSpPr/>
      </dsp:nvSpPr>
      <dsp:spPr>
        <a:xfrm>
          <a:off x="2586989" y="891539"/>
          <a:ext cx="2217420" cy="1188720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Engaged Employees</a:t>
          </a:r>
          <a:endParaRPr lang="en-US" sz="2400" kern="1200" dirty="0"/>
        </a:p>
      </dsp:txBody>
      <dsp:txXfrm>
        <a:off x="2645018" y="949568"/>
        <a:ext cx="2101362" cy="1072662"/>
      </dsp:txXfrm>
    </dsp:sp>
    <dsp:sp modelId="{B2AED775-1598-4062-8914-B6F501A28748}">
      <dsp:nvSpPr>
        <dsp:cNvPr id="0" name=""/>
        <dsp:cNvSpPr/>
      </dsp:nvSpPr>
      <dsp:spPr>
        <a:xfrm>
          <a:off x="5173980" y="891539"/>
          <a:ext cx="2217420" cy="1188720"/>
        </a:xfrm>
        <a:prstGeom prst="roundRect">
          <a:avLst/>
        </a:prstGeom>
        <a:solidFill>
          <a:srgbClr val="BE126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Results</a:t>
          </a:r>
          <a:endParaRPr lang="en-US" sz="2400" kern="1200" dirty="0"/>
        </a:p>
      </dsp:txBody>
      <dsp:txXfrm>
        <a:off x="5232009" y="949568"/>
        <a:ext cx="2101362" cy="10726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9F2985-1C32-4CC9-A423-CCA8943BC412}">
      <dsp:nvSpPr>
        <dsp:cNvPr id="0" name=""/>
        <dsp:cNvSpPr/>
      </dsp:nvSpPr>
      <dsp:spPr>
        <a:xfrm>
          <a:off x="634364" y="0"/>
          <a:ext cx="7189470" cy="563879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E473B5-5E41-41DB-861B-BD7278854A4C}">
      <dsp:nvSpPr>
        <dsp:cNvPr id="0" name=""/>
        <dsp:cNvSpPr/>
      </dsp:nvSpPr>
      <dsp:spPr>
        <a:xfrm>
          <a:off x="0" y="1691639"/>
          <a:ext cx="2537460" cy="2255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Strong Culture</a:t>
          </a:r>
          <a:endParaRPr lang="en-US" sz="2400" kern="1200" dirty="0"/>
        </a:p>
      </dsp:txBody>
      <dsp:txXfrm>
        <a:off x="110105" y="1801744"/>
        <a:ext cx="2317250" cy="2035310"/>
      </dsp:txXfrm>
    </dsp:sp>
    <dsp:sp modelId="{AB9BD808-F214-42D8-B6D4-403677EC62FC}">
      <dsp:nvSpPr>
        <dsp:cNvPr id="0" name=""/>
        <dsp:cNvSpPr/>
      </dsp:nvSpPr>
      <dsp:spPr>
        <a:xfrm>
          <a:off x="2960369" y="1691639"/>
          <a:ext cx="2537460" cy="2255520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Engaged Employees</a:t>
          </a:r>
          <a:endParaRPr lang="en-US" sz="2400" kern="1200" dirty="0"/>
        </a:p>
      </dsp:txBody>
      <dsp:txXfrm>
        <a:off x="3070474" y="1801744"/>
        <a:ext cx="2317250" cy="2035310"/>
      </dsp:txXfrm>
    </dsp:sp>
    <dsp:sp modelId="{B2AED775-1598-4062-8914-B6F501A28748}">
      <dsp:nvSpPr>
        <dsp:cNvPr id="0" name=""/>
        <dsp:cNvSpPr/>
      </dsp:nvSpPr>
      <dsp:spPr>
        <a:xfrm>
          <a:off x="5920740" y="1691639"/>
          <a:ext cx="2537460" cy="2255520"/>
        </a:xfrm>
        <a:prstGeom prst="roundRect">
          <a:avLst/>
        </a:prstGeom>
        <a:solidFill>
          <a:srgbClr val="BE126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Results</a:t>
          </a:r>
          <a:endParaRPr lang="en-US" sz="2400" kern="1200" dirty="0"/>
        </a:p>
      </dsp:txBody>
      <dsp:txXfrm>
        <a:off x="6030845" y="1801744"/>
        <a:ext cx="2317250" cy="2035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D4044-E6C0-43B4-9A6D-68B062B5103F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3DD6D-50D8-472B-AAC2-A4893130C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422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7BB13-31C8-914D-AC2F-8BBA1A39275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8758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4662A-6409-44CB-B83B-777269CD2916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5715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4662A-6409-44CB-B83B-777269CD291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7365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4662A-6409-44CB-B83B-777269CD291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957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97301">
              <a:defRPr/>
            </a:pP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4662A-6409-44CB-B83B-777269CD291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599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4662A-6409-44CB-B83B-777269CD291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7399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asked many questions on the survey but discovered that some questions are more important than others in creating positive engagement. </a:t>
            </a:r>
          </a:p>
          <a:p>
            <a:endParaRPr lang="en-US" dirty="0"/>
          </a:p>
          <a:p>
            <a:r>
              <a:rPr lang="en-US" dirty="0"/>
              <a:t>The questions and the categories listed on this page were found to have the biggest impact on creating engagement at DPS.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4662A-6409-44CB-B83B-777269CD291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0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/>
              <a:t>Our engagement is driven in large part by our local environment, including:</a:t>
            </a:r>
          </a:p>
          <a:p>
            <a:pPr marL="448650" indent="-448650">
              <a:buFontTx/>
              <a:buChar char="-"/>
            </a:pPr>
            <a:r>
              <a:rPr lang="en-US" dirty="0"/>
              <a:t>Our ability to connect our work with district priorities and student impact</a:t>
            </a:r>
          </a:p>
          <a:p>
            <a:pPr marL="448650" indent="-448650">
              <a:buFontTx/>
              <a:buChar char="-"/>
            </a:pPr>
            <a:r>
              <a:rPr lang="en-US" dirty="0"/>
              <a:t>Our relationships with our peers and supervisor</a:t>
            </a:r>
          </a:p>
          <a:p>
            <a:pPr marL="448650" indent="-448650">
              <a:buFontTx/>
              <a:buChar char="-"/>
            </a:pPr>
            <a:r>
              <a:rPr lang="en-US" i="1" dirty="0"/>
              <a:t>The way our values are demonstrated at the school or department level</a:t>
            </a:r>
          </a:p>
          <a:p>
            <a:pPr marL="448650" indent="-448650">
              <a:buFontTx/>
              <a:buChar char="-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4662A-6409-44CB-B83B-777269CD291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835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4662A-6409-44CB-B83B-777269CD291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784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4662A-6409-44CB-B83B-777269CD291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130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4662A-6409-44CB-B83B-777269CD291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2222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4662A-6409-44CB-B83B-777269CD291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934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37D06-E072-4614-800D-A6308534BD2E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B12B-8136-43FD-B079-8EA104D91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12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37D06-E072-4614-800D-A6308534BD2E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B12B-8136-43FD-B079-8EA104D91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085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37D06-E072-4614-800D-A6308534BD2E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B12B-8136-43FD-B079-8EA104D91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777240" y="3809999"/>
            <a:ext cx="7543800" cy="3048001"/>
          </a:xfrm>
          <a:prstGeom prst="rect">
            <a:avLst/>
          </a:prstGeom>
          <a:solidFill>
            <a:srgbClr val="B8236B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792480" y="0"/>
            <a:ext cx="2423160" cy="228600"/>
          </a:xfrm>
          <a:prstGeom prst="rect">
            <a:avLst/>
          </a:prstGeom>
          <a:solidFill>
            <a:srgbClr val="4785C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3352800" y="0"/>
            <a:ext cx="2423160" cy="228600"/>
          </a:xfrm>
          <a:prstGeom prst="rect">
            <a:avLst/>
          </a:prstGeom>
          <a:solidFill>
            <a:srgbClr val="60BB4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5913120" y="0"/>
            <a:ext cx="2423160" cy="228600"/>
          </a:xfrm>
          <a:prstGeom prst="rect">
            <a:avLst/>
          </a:prstGeom>
          <a:solidFill>
            <a:srgbClr val="B8236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9" name="Picture 3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172200"/>
            <a:ext cx="1143000" cy="5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157" y="1195617"/>
            <a:ext cx="5957206" cy="1699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7913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55"/>
          <a:stretch/>
        </p:blipFill>
        <p:spPr bwMode="auto">
          <a:xfrm>
            <a:off x="0" y="3765120"/>
            <a:ext cx="5029200" cy="309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381000"/>
            <a:ext cx="8229600" cy="914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4000" b="1">
                <a:solidFill>
                  <a:srgbClr val="B8236B"/>
                </a:solidFill>
                <a:latin typeface="Tw Cen MT" pitchFamily="34" charset="0"/>
              </a:defRPr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26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609600" y="1676400"/>
            <a:ext cx="8229600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742950" indent="-285750">
              <a:buFont typeface="Wingdings" pitchFamily="2" charset="2"/>
              <a:buChar char="Ø"/>
              <a:defRPr sz="2800">
                <a:solidFill>
                  <a:schemeClr val="tx1"/>
                </a:solidFill>
              </a:defRPr>
            </a:lvl2pPr>
            <a:lvl3pPr marL="1143000" indent="-228600">
              <a:buFont typeface="Wingdings" pitchFamily="2" charset="2"/>
              <a:buChar char="Ø"/>
              <a:defRPr sz="2400">
                <a:solidFill>
                  <a:schemeClr val="tx1"/>
                </a:solidFill>
              </a:defRPr>
            </a:lvl3pPr>
            <a:lvl4pPr marL="1600200" indent="-228600">
              <a:buFont typeface="Wingdings" pitchFamily="2" charset="2"/>
              <a:buChar char="Ø"/>
              <a:defRPr sz="2000">
                <a:solidFill>
                  <a:schemeClr val="tx1"/>
                </a:solidFill>
              </a:defRPr>
            </a:lvl4pPr>
            <a:lvl5pPr marL="2057400" indent="-228600">
              <a:buFont typeface="Wingdings" pitchFamily="2" charset="2"/>
              <a:buChar char="Ø"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16200000">
            <a:off x="-987136" y="5642263"/>
            <a:ext cx="2202873" cy="228601"/>
          </a:xfrm>
          <a:prstGeom prst="rect">
            <a:avLst/>
          </a:prstGeom>
          <a:solidFill>
            <a:srgbClr val="B8236B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 rot="16200000">
            <a:off x="-987136" y="3314699"/>
            <a:ext cx="2202873" cy="228601"/>
          </a:xfrm>
          <a:prstGeom prst="rect">
            <a:avLst/>
          </a:prstGeom>
          <a:solidFill>
            <a:srgbClr val="60BB4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-987136" y="987135"/>
            <a:ext cx="2202873" cy="228601"/>
          </a:xfrm>
          <a:prstGeom prst="rect">
            <a:avLst/>
          </a:prstGeom>
          <a:solidFill>
            <a:srgbClr val="4785C5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68600"/>
            <a:ext cx="1143000" cy="5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356350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fld id="{B4523B88-4429-4BE7-87CA-59698644A6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864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55"/>
          <a:stretch/>
        </p:blipFill>
        <p:spPr bwMode="auto">
          <a:xfrm>
            <a:off x="0" y="3765120"/>
            <a:ext cx="5029200" cy="309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381000"/>
            <a:ext cx="8229600" cy="914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4000" b="1">
                <a:solidFill>
                  <a:srgbClr val="B8236B"/>
                </a:solidFill>
                <a:latin typeface="Tw Cen MT" pitchFamily="34" charset="0"/>
              </a:defRPr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26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609600" y="1676400"/>
            <a:ext cx="8229600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742950" indent="-285750">
              <a:buFont typeface="Wingdings" pitchFamily="2" charset="2"/>
              <a:buChar char="Ø"/>
              <a:defRPr sz="2800">
                <a:solidFill>
                  <a:schemeClr val="tx1"/>
                </a:solidFill>
              </a:defRPr>
            </a:lvl2pPr>
            <a:lvl3pPr marL="1143000" indent="-228600">
              <a:buFont typeface="Wingdings" pitchFamily="2" charset="2"/>
              <a:buChar char="Ø"/>
              <a:defRPr sz="2400">
                <a:solidFill>
                  <a:schemeClr val="tx1"/>
                </a:solidFill>
              </a:defRPr>
            </a:lvl3pPr>
            <a:lvl4pPr marL="1600200" indent="-228600">
              <a:buFont typeface="Wingdings" pitchFamily="2" charset="2"/>
              <a:buChar char="Ø"/>
              <a:defRPr sz="2000">
                <a:solidFill>
                  <a:schemeClr val="tx1"/>
                </a:solidFill>
              </a:defRPr>
            </a:lvl4pPr>
            <a:lvl5pPr marL="2057400" indent="-228600">
              <a:buFont typeface="Wingdings" pitchFamily="2" charset="2"/>
              <a:buChar char="Ø"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16200000">
            <a:off x="-987136" y="5642263"/>
            <a:ext cx="2202873" cy="228601"/>
          </a:xfrm>
          <a:prstGeom prst="rect">
            <a:avLst/>
          </a:prstGeom>
          <a:solidFill>
            <a:srgbClr val="B8236B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 rot="16200000">
            <a:off x="-987136" y="3314699"/>
            <a:ext cx="2202873" cy="228601"/>
          </a:xfrm>
          <a:prstGeom prst="rect">
            <a:avLst/>
          </a:prstGeom>
          <a:solidFill>
            <a:srgbClr val="60BB4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-987136" y="987135"/>
            <a:ext cx="2202873" cy="228601"/>
          </a:xfrm>
          <a:prstGeom prst="rect">
            <a:avLst/>
          </a:prstGeom>
          <a:solidFill>
            <a:srgbClr val="4785C5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68600"/>
            <a:ext cx="1143000" cy="5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356350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fld id="{B4523B88-4429-4BE7-87CA-59698644A6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066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55"/>
          <a:stretch/>
        </p:blipFill>
        <p:spPr bwMode="auto">
          <a:xfrm>
            <a:off x="0" y="3765120"/>
            <a:ext cx="5029200" cy="309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381000"/>
            <a:ext cx="8229600" cy="914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4000" b="1">
                <a:solidFill>
                  <a:srgbClr val="B8236B"/>
                </a:solidFill>
                <a:latin typeface="Tw Cen MT" pitchFamily="34" charset="0"/>
              </a:defRPr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26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609600" y="1676400"/>
            <a:ext cx="8229600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742950" indent="-285750">
              <a:buFont typeface="Wingdings" pitchFamily="2" charset="2"/>
              <a:buChar char="Ø"/>
              <a:defRPr sz="2800">
                <a:solidFill>
                  <a:schemeClr val="tx1"/>
                </a:solidFill>
              </a:defRPr>
            </a:lvl2pPr>
            <a:lvl3pPr marL="1143000" indent="-228600">
              <a:buFont typeface="Wingdings" pitchFamily="2" charset="2"/>
              <a:buChar char="Ø"/>
              <a:defRPr sz="2400">
                <a:solidFill>
                  <a:schemeClr val="tx1"/>
                </a:solidFill>
              </a:defRPr>
            </a:lvl3pPr>
            <a:lvl4pPr marL="1600200" indent="-228600">
              <a:buFont typeface="Wingdings" pitchFamily="2" charset="2"/>
              <a:buChar char="Ø"/>
              <a:defRPr sz="2000">
                <a:solidFill>
                  <a:schemeClr val="tx1"/>
                </a:solidFill>
              </a:defRPr>
            </a:lvl4pPr>
            <a:lvl5pPr marL="2057400" indent="-228600">
              <a:buFont typeface="Wingdings" pitchFamily="2" charset="2"/>
              <a:buChar char="Ø"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16200000">
            <a:off x="-987136" y="5642263"/>
            <a:ext cx="2202873" cy="228601"/>
          </a:xfrm>
          <a:prstGeom prst="rect">
            <a:avLst/>
          </a:prstGeom>
          <a:solidFill>
            <a:srgbClr val="B8236B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 rot="16200000">
            <a:off x="-987136" y="3314699"/>
            <a:ext cx="2202873" cy="228601"/>
          </a:xfrm>
          <a:prstGeom prst="rect">
            <a:avLst/>
          </a:prstGeom>
          <a:solidFill>
            <a:srgbClr val="60BB4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-987136" y="987135"/>
            <a:ext cx="2202873" cy="228601"/>
          </a:xfrm>
          <a:prstGeom prst="rect">
            <a:avLst/>
          </a:prstGeom>
          <a:solidFill>
            <a:srgbClr val="4785C5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68600"/>
            <a:ext cx="1143000" cy="5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356350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fld id="{B4523B88-4429-4BE7-87CA-59698644A6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66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55"/>
          <a:stretch/>
        </p:blipFill>
        <p:spPr bwMode="auto">
          <a:xfrm>
            <a:off x="0" y="3765120"/>
            <a:ext cx="5029200" cy="309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381000"/>
            <a:ext cx="8229600" cy="914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4000" b="1">
                <a:solidFill>
                  <a:srgbClr val="B8236B"/>
                </a:solidFill>
                <a:latin typeface="Tw Cen MT" pitchFamily="34" charset="0"/>
              </a:defRPr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26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609600" y="1676400"/>
            <a:ext cx="8229600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742950" indent="-285750">
              <a:buFont typeface="Wingdings" pitchFamily="2" charset="2"/>
              <a:buChar char="Ø"/>
              <a:defRPr sz="2800">
                <a:solidFill>
                  <a:schemeClr val="tx1"/>
                </a:solidFill>
              </a:defRPr>
            </a:lvl2pPr>
            <a:lvl3pPr marL="1143000" indent="-228600">
              <a:buFont typeface="Wingdings" pitchFamily="2" charset="2"/>
              <a:buChar char="Ø"/>
              <a:defRPr sz="2400">
                <a:solidFill>
                  <a:schemeClr val="tx1"/>
                </a:solidFill>
              </a:defRPr>
            </a:lvl3pPr>
            <a:lvl4pPr marL="1600200" indent="-228600">
              <a:buFont typeface="Wingdings" pitchFamily="2" charset="2"/>
              <a:buChar char="Ø"/>
              <a:defRPr sz="2000">
                <a:solidFill>
                  <a:schemeClr val="tx1"/>
                </a:solidFill>
              </a:defRPr>
            </a:lvl4pPr>
            <a:lvl5pPr marL="2057400" indent="-228600">
              <a:buFont typeface="Wingdings" pitchFamily="2" charset="2"/>
              <a:buChar char="Ø"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16200000">
            <a:off x="-987136" y="5642263"/>
            <a:ext cx="2202873" cy="228601"/>
          </a:xfrm>
          <a:prstGeom prst="rect">
            <a:avLst/>
          </a:prstGeom>
          <a:solidFill>
            <a:srgbClr val="B8236B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 rot="16200000">
            <a:off x="-987136" y="3314699"/>
            <a:ext cx="2202873" cy="228601"/>
          </a:xfrm>
          <a:prstGeom prst="rect">
            <a:avLst/>
          </a:prstGeom>
          <a:solidFill>
            <a:srgbClr val="60BB4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-987136" y="987135"/>
            <a:ext cx="2202873" cy="228601"/>
          </a:xfrm>
          <a:prstGeom prst="rect">
            <a:avLst/>
          </a:prstGeom>
          <a:solidFill>
            <a:srgbClr val="4785C5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68600"/>
            <a:ext cx="1143000" cy="5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7773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37D06-E072-4614-800D-A6308534BD2E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B12B-8136-43FD-B079-8EA104D91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733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37D06-E072-4614-800D-A6308534BD2E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B12B-8136-43FD-B079-8EA104D91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40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37D06-E072-4614-800D-A6308534BD2E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B12B-8136-43FD-B079-8EA104D91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687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37D06-E072-4614-800D-A6308534BD2E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B12B-8136-43FD-B079-8EA104D91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269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37D06-E072-4614-800D-A6308534BD2E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B12B-8136-43FD-B079-8EA104D91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22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37D06-E072-4614-800D-A6308534BD2E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B12B-8136-43FD-B079-8EA104D91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546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37D06-E072-4614-800D-A6308534BD2E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B12B-8136-43FD-B079-8EA104D91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468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37D06-E072-4614-800D-A6308534BD2E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B12B-8136-43FD-B079-8EA104D91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67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37D06-E072-4614-800D-A6308534BD2E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B12B-8136-43FD-B079-8EA104D91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0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4038600"/>
            <a:ext cx="6934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2013 </a:t>
            </a:r>
            <a:r>
              <a:rPr lang="en-US" sz="4400" dirty="0" err="1" smtClean="0">
                <a:solidFill>
                  <a:schemeClr val="bg1"/>
                </a:solidFill>
              </a:rPr>
              <a:t>CollaboRATE</a:t>
            </a:r>
            <a:r>
              <a:rPr lang="en-US" sz="4400" dirty="0" smtClean="0">
                <a:solidFill>
                  <a:schemeClr val="bg1"/>
                </a:solidFill>
              </a:rPr>
              <a:t> Survey Results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52034" y="5867400"/>
            <a:ext cx="2041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District Report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3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Engagement Story: Key Themes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3B88-4429-4BE7-87CA-59698644A6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74469" y="948690"/>
            <a:ext cx="87630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DPS employees are </a:t>
            </a:r>
            <a:r>
              <a:rPr lang="en-US" sz="2400" b="1" i="1" dirty="0" smtClean="0">
                <a:solidFill>
                  <a:schemeClr val="accent1"/>
                </a:solidFill>
              </a:rPr>
              <a:t>vision and values driven </a:t>
            </a:r>
            <a:r>
              <a:rPr lang="en-US" sz="2400" dirty="0" smtClean="0"/>
              <a:t>– we join and stay with DPS to impact the lives of students</a:t>
            </a:r>
            <a:r>
              <a:rPr lang="en-US" sz="2400" dirty="0"/>
              <a:t>	</a:t>
            </a:r>
            <a:endParaRPr lang="en-US" sz="2400" dirty="0" smtClean="0"/>
          </a:p>
          <a:p>
            <a:pPr lvl="0"/>
            <a:r>
              <a:rPr lang="en-US" sz="2400" dirty="0"/>
              <a:t>	</a:t>
            </a:r>
            <a:r>
              <a:rPr lang="en-US" sz="2000" dirty="0" smtClean="0"/>
              <a:t>-- We are proud to work at DPS</a:t>
            </a:r>
          </a:p>
          <a:p>
            <a:pPr lvl="0"/>
            <a:r>
              <a:rPr lang="en-US" sz="2000" dirty="0"/>
              <a:t>	</a:t>
            </a:r>
            <a:r>
              <a:rPr lang="en-US" sz="2000" dirty="0" smtClean="0"/>
              <a:t>-- We enjoy our work and find it challenging and interesting</a:t>
            </a:r>
          </a:p>
          <a:p>
            <a:pPr lvl="0"/>
            <a:r>
              <a:rPr lang="en-US" sz="2000" dirty="0"/>
              <a:t>	</a:t>
            </a:r>
            <a:r>
              <a:rPr lang="en-US" sz="2000" dirty="0" smtClean="0"/>
              <a:t>-- We are aware of the DPS Shared Values</a:t>
            </a:r>
          </a:p>
          <a:p>
            <a:pPr lvl="0"/>
            <a:endParaRPr lang="en-US" sz="1100" dirty="0" smtClean="0"/>
          </a:p>
          <a:p>
            <a:pPr lvl="0"/>
            <a:r>
              <a:rPr lang="en-US" sz="2400" dirty="0" smtClean="0"/>
              <a:t>We </a:t>
            </a:r>
            <a:r>
              <a:rPr lang="en-US" sz="2400" b="1" i="1" dirty="0" smtClean="0">
                <a:solidFill>
                  <a:schemeClr val="accent1"/>
                </a:solidFill>
              </a:rPr>
              <a:t>respect our colleagues</a:t>
            </a:r>
            <a:r>
              <a:rPr lang="en-US" sz="2400" dirty="0" smtClean="0"/>
              <a:t>, and we all go above and beyond in supporting each other and our students</a:t>
            </a:r>
          </a:p>
          <a:p>
            <a:pPr marL="914400" lvl="0" indent="-914400"/>
            <a:r>
              <a:rPr lang="en-US" sz="2400" dirty="0"/>
              <a:t>	</a:t>
            </a:r>
            <a:r>
              <a:rPr lang="en-US" sz="2000" dirty="0"/>
              <a:t>--Enjoy working with our peers</a:t>
            </a:r>
          </a:p>
          <a:p>
            <a:pPr marL="914400" lvl="0" indent="-914400"/>
            <a:r>
              <a:rPr lang="en-US" sz="2000" dirty="0"/>
              <a:t>	--High levels of commitment to meeting </a:t>
            </a:r>
            <a:r>
              <a:rPr lang="en-US" sz="2000" dirty="0" smtClean="0"/>
              <a:t>demands </a:t>
            </a:r>
            <a:r>
              <a:rPr lang="en-US" sz="2000" dirty="0"/>
              <a:t>and </a:t>
            </a:r>
            <a:r>
              <a:rPr lang="en-US" sz="2000" dirty="0" smtClean="0"/>
              <a:t>challenges</a:t>
            </a:r>
            <a:endParaRPr lang="en-US" sz="2000" dirty="0"/>
          </a:p>
          <a:p>
            <a:pPr marL="914400" lvl="0" indent="-914400"/>
            <a:endParaRPr lang="en-US" sz="1100" dirty="0"/>
          </a:p>
          <a:p>
            <a:pPr marL="914400" lvl="0" indent="-914400"/>
            <a:r>
              <a:rPr lang="en-US" sz="2400" dirty="0" smtClean="0"/>
              <a:t>We believe we are headed in the </a:t>
            </a:r>
            <a:r>
              <a:rPr lang="en-US" sz="2400" b="1" i="1" dirty="0" smtClean="0">
                <a:solidFill>
                  <a:schemeClr val="accent1"/>
                </a:solidFill>
              </a:rPr>
              <a:t>right direction </a:t>
            </a:r>
            <a:r>
              <a:rPr lang="en-US" sz="2400" dirty="0" smtClean="0"/>
              <a:t>and see many</a:t>
            </a:r>
          </a:p>
          <a:p>
            <a:pPr marL="914400" lvl="0" indent="-914400"/>
            <a:r>
              <a:rPr lang="en-US" sz="2400" dirty="0" smtClean="0"/>
              <a:t>recent improvements in:</a:t>
            </a:r>
          </a:p>
          <a:p>
            <a:pPr marL="914400" indent="-914400"/>
            <a:r>
              <a:rPr lang="en-US" sz="2400" dirty="0"/>
              <a:t>	</a:t>
            </a:r>
            <a:r>
              <a:rPr lang="en-US" sz="2000" dirty="0"/>
              <a:t>--Work Environment</a:t>
            </a:r>
          </a:p>
          <a:p>
            <a:pPr marL="914400" lvl="0" indent="-914400"/>
            <a:r>
              <a:rPr lang="en-US" sz="2000" dirty="0"/>
              <a:t>	</a:t>
            </a:r>
            <a:r>
              <a:rPr lang="en-US" sz="2000" dirty="0" smtClean="0"/>
              <a:t>-- Living the Values</a:t>
            </a:r>
          </a:p>
          <a:p>
            <a:pPr marL="914400" lvl="0" indent="-914400"/>
            <a:r>
              <a:rPr lang="en-US" sz="2000" dirty="0"/>
              <a:t> 	</a:t>
            </a:r>
            <a:r>
              <a:rPr lang="en-US" sz="2000" dirty="0" smtClean="0"/>
              <a:t>-- Belief in future success</a:t>
            </a:r>
          </a:p>
          <a:p>
            <a:pPr marL="914400" lvl="0" indent="-914400"/>
            <a:r>
              <a:rPr lang="en-US" sz="2000" dirty="0"/>
              <a:t>	</a:t>
            </a:r>
            <a:r>
              <a:rPr lang="en-US" sz="2000" dirty="0" smtClean="0"/>
              <a:t>-- Supervisor effectiveness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0507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Engagement Story: Key Themes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3B88-4429-4BE7-87CA-59698644A6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" y="1066800"/>
            <a:ext cx="8763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u="sng" dirty="0" smtClean="0"/>
              <a:t>To Improve</a:t>
            </a:r>
          </a:p>
          <a:p>
            <a:pPr lvl="0"/>
            <a:endParaRPr lang="en-US" sz="2000" b="1" u="sng" dirty="0" smtClean="0"/>
          </a:p>
          <a:p>
            <a:r>
              <a:rPr lang="en-US" sz="2000" dirty="0" smtClean="0"/>
              <a:t>We </a:t>
            </a:r>
            <a:r>
              <a:rPr lang="en-US" sz="2000" dirty="0"/>
              <a:t>need </a:t>
            </a:r>
            <a:r>
              <a:rPr lang="en-US" sz="2000" dirty="0" smtClean="0"/>
              <a:t>to improve our ability to inspire every employee through </a:t>
            </a:r>
            <a:r>
              <a:rPr lang="en-US" sz="2000" b="1" i="1" dirty="0" smtClean="0">
                <a:solidFill>
                  <a:schemeClr val="accent1"/>
                </a:solidFill>
              </a:rPr>
              <a:t>our vision of what the future promises in DPS. </a:t>
            </a:r>
          </a:p>
          <a:p>
            <a:endParaRPr lang="en-US" sz="2000" i="1" dirty="0" smtClean="0"/>
          </a:p>
          <a:p>
            <a:pPr lvl="0"/>
            <a:r>
              <a:rPr lang="en-US" sz="2000" dirty="0" smtClean="0"/>
              <a:t>We need to do a better job of demonstrating how much we </a:t>
            </a:r>
            <a:r>
              <a:rPr lang="en-US" sz="2000" b="1" i="1" dirty="0" smtClean="0">
                <a:solidFill>
                  <a:schemeClr val="accent1"/>
                </a:solidFill>
              </a:rPr>
              <a:t>value and appreciate all of our employees</a:t>
            </a:r>
            <a:r>
              <a:rPr lang="en-US" sz="2000" b="1" i="1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/>
              <a:t>and </a:t>
            </a:r>
            <a:r>
              <a:rPr lang="en-US" sz="2000" b="1" i="1" dirty="0" smtClean="0">
                <a:solidFill>
                  <a:schemeClr val="accent1"/>
                </a:solidFill>
              </a:rPr>
              <a:t>support their overall wellbeing</a:t>
            </a:r>
          </a:p>
          <a:p>
            <a:pPr lvl="0"/>
            <a:r>
              <a:rPr lang="en-US" sz="2000" dirty="0"/>
              <a:t>	</a:t>
            </a:r>
          </a:p>
          <a:p>
            <a:pPr lvl="0"/>
            <a:r>
              <a:rPr lang="en-US" sz="2000" dirty="0" smtClean="0"/>
              <a:t>We need to improve </a:t>
            </a:r>
            <a:r>
              <a:rPr lang="en-US" sz="2000" b="1" i="1" dirty="0" smtClean="0">
                <a:solidFill>
                  <a:schemeClr val="accent1"/>
                </a:solidFill>
              </a:rPr>
              <a:t>transparency on decision making </a:t>
            </a:r>
            <a:r>
              <a:rPr lang="en-US" sz="2000" dirty="0" smtClean="0"/>
              <a:t>and promote </a:t>
            </a:r>
            <a:r>
              <a:rPr lang="en-US" sz="2000" b="1" i="1" dirty="0" smtClean="0">
                <a:solidFill>
                  <a:schemeClr val="accent1"/>
                </a:solidFill>
              </a:rPr>
              <a:t>high levels of trust and accountability</a:t>
            </a:r>
            <a:r>
              <a:rPr lang="en-US" sz="2000" dirty="0" smtClean="0"/>
              <a:t> across the district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 smtClean="0"/>
              <a:t>We need more opportunities for </a:t>
            </a:r>
            <a:r>
              <a:rPr lang="en-US" sz="2000" b="1" i="1" dirty="0" smtClean="0">
                <a:solidFill>
                  <a:schemeClr val="accent1"/>
                </a:solidFill>
              </a:rPr>
              <a:t>FUN </a:t>
            </a:r>
            <a:r>
              <a:rPr lang="en-US" sz="2000" dirty="0" smtClean="0"/>
              <a:t>and</a:t>
            </a:r>
            <a:r>
              <a:rPr lang="en-US" sz="2000" b="1" i="1" dirty="0" smtClean="0">
                <a:solidFill>
                  <a:schemeClr val="accent1"/>
                </a:solidFill>
              </a:rPr>
              <a:t> celebration!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856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82130" y="1219200"/>
            <a:ext cx="775226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Communicating and Discussing District-Level Results</a:t>
            </a:r>
          </a:p>
          <a:p>
            <a:pPr marL="169863" indent="-169863">
              <a:buFont typeface="Arial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err="1" smtClean="0">
                <a:solidFill>
                  <a:prstClr val="black"/>
                </a:solidFill>
              </a:rPr>
              <a:t>Districtwide</a:t>
            </a:r>
            <a:r>
              <a:rPr lang="en-US" sz="2400" dirty="0" smtClean="0">
                <a:solidFill>
                  <a:prstClr val="black"/>
                </a:solidFill>
              </a:rPr>
              <a:t> email from Tom to all staff with overview of </a:t>
            </a:r>
            <a:r>
              <a:rPr lang="en-US" sz="2400" dirty="0" err="1" smtClean="0">
                <a:solidFill>
                  <a:prstClr val="black"/>
                </a:solidFill>
              </a:rPr>
              <a:t>CollaboRATE</a:t>
            </a:r>
            <a:r>
              <a:rPr lang="en-US" sz="2400" dirty="0" smtClean="0">
                <a:solidFill>
                  <a:prstClr val="black"/>
                </a:solidFill>
              </a:rPr>
              <a:t> results on May 13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Principals to get information on strengths and development areas in their schools early this summer in order to prepare for next year with their teams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err="1" smtClean="0">
                <a:solidFill>
                  <a:prstClr val="black"/>
                </a:solidFill>
              </a:rPr>
              <a:t>ColloboRATE</a:t>
            </a:r>
            <a:r>
              <a:rPr lang="en-US" sz="2400" dirty="0" smtClean="0">
                <a:solidFill>
                  <a:prstClr val="black"/>
                </a:solidFill>
              </a:rPr>
              <a:t> is not designed to be an accountability tool – we are less focused on scores on individual items and more focused on how we as teams improve in areas where we are rating ourselves as needing improvement</a:t>
            </a:r>
            <a:endParaRPr lang="en-US" sz="2400" dirty="0">
              <a:solidFill>
                <a:prstClr val="black"/>
              </a:solidFill>
            </a:endParaRPr>
          </a:p>
          <a:p>
            <a:pPr marL="169863" indent="-169863">
              <a:buFont typeface="Arial" pitchFamily="34" charset="0"/>
              <a:buChar char="•"/>
            </a:pPr>
            <a:endParaRPr lang="en-US" dirty="0" smtClean="0">
              <a:solidFill>
                <a:prstClr val="black"/>
              </a:solidFill>
            </a:endParaRPr>
          </a:p>
          <a:p>
            <a:pPr marL="169863" indent="-169863">
              <a:buFont typeface="Arial" pitchFamily="34" charset="0"/>
              <a:buChar char="•"/>
            </a:pPr>
            <a:endParaRPr lang="en-US" sz="1400" dirty="0" smtClean="0">
              <a:solidFill>
                <a:prstClr val="black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3B88-4429-4BE7-87CA-59698644A6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30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70639" y="152400"/>
            <a:ext cx="8229600" cy="1066800"/>
          </a:xfrm>
        </p:spPr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5483" y="1585759"/>
            <a:ext cx="2544479" cy="64633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Review, Reflect and Plan</a:t>
            </a:r>
          </a:p>
          <a:p>
            <a:pPr algn="ctr"/>
            <a:r>
              <a:rPr lang="en-US" dirty="0" smtClean="0">
                <a:solidFill>
                  <a:prstClr val="white"/>
                </a:solidFill>
              </a:rPr>
              <a:t>(June, July, August)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0" y="1585759"/>
            <a:ext cx="1554321" cy="64633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Celebrate</a:t>
            </a:r>
          </a:p>
          <a:p>
            <a:pPr algn="ctr"/>
            <a:r>
              <a:rPr lang="en-US" dirty="0" smtClean="0">
                <a:solidFill>
                  <a:prstClr val="white"/>
                </a:solidFill>
              </a:rPr>
              <a:t>(August)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28845" y="1585759"/>
            <a:ext cx="2172710" cy="92333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Action Planning &amp;</a:t>
            </a:r>
          </a:p>
          <a:p>
            <a:pPr algn="ctr"/>
            <a:r>
              <a:rPr lang="en-US" dirty="0" smtClean="0">
                <a:solidFill>
                  <a:prstClr val="white"/>
                </a:solidFill>
              </a:rPr>
              <a:t>Improvement</a:t>
            </a:r>
          </a:p>
          <a:p>
            <a:pPr algn="ctr"/>
            <a:r>
              <a:rPr lang="en-US" dirty="0" smtClean="0">
                <a:solidFill>
                  <a:prstClr val="white"/>
                </a:solidFill>
              </a:rPr>
              <a:t> (August, September)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8522" y="2743200"/>
            <a:ext cx="2438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9863" indent="-169863"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School and department results will be sent on June 3</a:t>
            </a:r>
          </a:p>
          <a:p>
            <a:pPr marL="169863" indent="-169863">
              <a:buFont typeface="Arial" pitchFamily="34" charset="0"/>
              <a:buChar char="•"/>
            </a:pPr>
            <a:endParaRPr lang="en-US" sz="1400" dirty="0" smtClean="0">
              <a:solidFill>
                <a:prstClr val="black"/>
              </a:solidFill>
            </a:endParaRPr>
          </a:p>
          <a:p>
            <a:pPr marL="169863" indent="-169863"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Review the results</a:t>
            </a:r>
          </a:p>
          <a:p>
            <a:pPr marL="169863" indent="-169863">
              <a:buFont typeface="Arial" pitchFamily="34" charset="0"/>
              <a:buChar char="•"/>
            </a:pPr>
            <a:endParaRPr lang="en-US" sz="1400" dirty="0">
              <a:solidFill>
                <a:prstClr val="black"/>
              </a:solidFill>
            </a:endParaRPr>
          </a:p>
          <a:p>
            <a:pPr marL="169863" indent="-169863"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Think about how to use the results in meaningful ways. When will you share the results?  How will you share the results with your team? What support do you need?</a:t>
            </a:r>
          </a:p>
          <a:p>
            <a:pPr marL="169863" indent="-169863">
              <a:buFont typeface="Arial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1400" y="2743200"/>
            <a:ext cx="22860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9863" indent="-169863"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Thank your school or department</a:t>
            </a:r>
          </a:p>
          <a:p>
            <a:pPr marL="169863" indent="-169863">
              <a:buFont typeface="Arial" pitchFamily="34" charset="0"/>
              <a:buChar char="•"/>
            </a:pPr>
            <a:endParaRPr lang="en-US" sz="1400" dirty="0" smtClean="0">
              <a:solidFill>
                <a:prstClr val="black"/>
              </a:solidFill>
            </a:endParaRPr>
          </a:p>
          <a:p>
            <a:pPr marL="169863" indent="-169863"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Celebrate high results</a:t>
            </a:r>
          </a:p>
          <a:p>
            <a:pPr marL="169863" indent="-169863">
              <a:buFont typeface="Arial" pitchFamily="34" charset="0"/>
              <a:buChar char="•"/>
            </a:pPr>
            <a:endParaRPr lang="en-US" sz="1400" dirty="0" smtClean="0">
              <a:solidFill>
                <a:prstClr val="black"/>
              </a:solidFill>
            </a:endParaRPr>
          </a:p>
          <a:p>
            <a:pPr marL="169863" indent="-169863"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Determine how to maintain and improve all good results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72200" y="2743200"/>
            <a:ext cx="22860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9863" indent="-169863"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Identify and prioritize improvement areas</a:t>
            </a:r>
          </a:p>
          <a:p>
            <a:pPr marL="169863" indent="-169863">
              <a:buFont typeface="Arial" pitchFamily="34" charset="0"/>
              <a:buChar char="•"/>
            </a:pPr>
            <a:endParaRPr lang="en-US" sz="1400" dirty="0" smtClean="0">
              <a:solidFill>
                <a:prstClr val="black"/>
              </a:solidFill>
            </a:endParaRPr>
          </a:p>
          <a:p>
            <a:pPr marL="169863" indent="-169863"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Talk to your team about what they think would be valuable</a:t>
            </a:r>
          </a:p>
          <a:p>
            <a:pPr marL="169863" indent="-169863">
              <a:buFont typeface="Arial" pitchFamily="34" charset="0"/>
              <a:buChar char="•"/>
            </a:pPr>
            <a:endParaRPr lang="en-US" sz="1400" dirty="0" smtClean="0">
              <a:solidFill>
                <a:prstClr val="black"/>
              </a:solidFill>
            </a:endParaRPr>
          </a:p>
          <a:p>
            <a:pPr marL="169863" indent="-169863"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Develop your action plan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3B88-4429-4BE7-87CA-59698644A6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5478" y="899932"/>
            <a:ext cx="8429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Communicating and Discussing </a:t>
            </a:r>
            <a:r>
              <a:rPr lang="en-US" sz="2400" dirty="0" smtClean="0">
                <a:solidFill>
                  <a:prstClr val="black"/>
                </a:solidFill>
              </a:rPr>
              <a:t>Department/School-Level Results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90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Team Level Results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Report to show strengths and opportunities of your team compared with DPS averages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/>
              <a:t>Every team will have areas of strength and areas for </a:t>
            </a:r>
            <a:r>
              <a:rPr lang="en-US" dirty="0" smtClean="0"/>
              <a:t>focus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Focus is on IMPROVEMENT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The most important aspect is the work together as a team – engage others in the conversation and the action planning!</a:t>
            </a:r>
          </a:p>
          <a:p>
            <a:pPr marL="457200" indent="-45720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3B88-4429-4BE7-87CA-59698644A6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99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Your Engagement Results – School 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-133903" y="3718542"/>
            <a:ext cx="10635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</a:rPr>
              <a:t>Key Driver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4600" y="939969"/>
            <a:ext cx="472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prstClr val="black"/>
                </a:solidFill>
              </a:rPr>
              <a:t>Result Compared to DPS as a Whole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1200" y="1447800"/>
            <a:ext cx="682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Below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39000" y="1447800"/>
            <a:ext cx="6720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Above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8670" y="4752201"/>
            <a:ext cx="440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</a:rPr>
              <a:t>No</a:t>
            </a:r>
            <a:endParaRPr lang="en-US" sz="1200" b="1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5537" y="2667000"/>
            <a:ext cx="3868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</a:rPr>
              <a:t>Yes</a:t>
            </a:r>
            <a:endParaRPr lang="en-US" sz="1200" b="1" dirty="0">
              <a:solidFill>
                <a:prstClr val="black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3B88-4429-4BE7-87CA-59698644A6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193954"/>
              </p:ext>
            </p:extLst>
          </p:nvPr>
        </p:nvGraphicFramePr>
        <p:xfrm>
          <a:off x="914400" y="1752600"/>
          <a:ext cx="80772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3352800"/>
                <a:gridCol w="2514600"/>
              </a:tblGrid>
              <a:tr h="2133600">
                <a:tc>
                  <a:txBody>
                    <a:bodyPr/>
                    <a:lstStyle/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800" dirty="0" smtClean="0"/>
                        <a:t>Employees in my school or department willingly provide candid and direct feedback to each other.</a:t>
                      </a:r>
                    </a:p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800" dirty="0" smtClean="0"/>
                        <a:t>Integrity</a:t>
                      </a:r>
                    </a:p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800" dirty="0" smtClean="0"/>
                        <a:t>Fun</a:t>
                      </a:r>
                    </a:p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800" dirty="0" smtClean="0"/>
                        <a:t>Accountability</a:t>
                      </a:r>
                    </a:p>
                    <a:p>
                      <a:endParaRPr lang="en-US" sz="9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800" dirty="0" smtClean="0"/>
                        <a:t>Students First</a:t>
                      </a:r>
                    </a:p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800" dirty="0" smtClean="0"/>
                        <a:t>Collaboration</a:t>
                      </a:r>
                    </a:p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800" dirty="0" smtClean="0"/>
                        <a:t>Equity</a:t>
                      </a:r>
                    </a:p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800" dirty="0" smtClean="0"/>
                        <a:t>I am aware of the new DPS Shared Core Values.</a:t>
                      </a:r>
                    </a:p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800" dirty="0" smtClean="0"/>
                        <a:t>On our team we feel responsible for each other's success.</a:t>
                      </a:r>
                    </a:p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800" dirty="0" smtClean="0"/>
                        <a:t>I believe the future for DPS is bright.</a:t>
                      </a:r>
                    </a:p>
                    <a:p>
                      <a:pPr marL="119063" indent="-119063">
                        <a:buFont typeface="Arial" pitchFamily="34" charset="0"/>
                        <a:buChar char="•"/>
                      </a:pPr>
                      <a:endParaRPr lang="en-US" sz="9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800" dirty="0" smtClean="0"/>
                        <a:t>I believe in the DPS Shared Core Values.</a:t>
                      </a:r>
                    </a:p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800" dirty="0" smtClean="0"/>
                        <a:t>The top priorities for DPS are likely to drive student achievement.</a:t>
                      </a:r>
                    </a:p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800" dirty="0" smtClean="0"/>
                        <a:t>The people I work with are willing to help each other, even if it means doing something outside their usual activities.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192024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800" dirty="0" smtClean="0"/>
                        <a:t>I have a clear understanding of what is expected of me at work.</a:t>
                      </a:r>
                    </a:p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800" dirty="0" smtClean="0"/>
                        <a:t>I find my job to be challenging and interesting.</a:t>
                      </a:r>
                    </a:p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800" dirty="0" smtClean="0"/>
                        <a:t>I am involved in decisions that affect my work.</a:t>
                      </a:r>
                    </a:p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800" dirty="0" smtClean="0"/>
                        <a:t>Our school or department celebrates our shared successes.</a:t>
                      </a:r>
                    </a:p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800" dirty="0" smtClean="0"/>
                        <a:t>I am recognized for the contributions I make to my team.</a:t>
                      </a:r>
                    </a:p>
                    <a:p>
                      <a:endParaRPr lang="en-US" sz="9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4724400" y="1447800"/>
            <a:ext cx="6720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At</a:t>
            </a:r>
          </a:p>
        </p:txBody>
      </p:sp>
    </p:spTree>
    <p:extLst>
      <p:ext uri="{BB962C8B-B14F-4D97-AF65-F5344CB8AC3E}">
        <p14:creationId xmlns:p14="http://schemas.microsoft.com/office/powerpoint/2010/main" val="245560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Senior Leadership Team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09600" y="11430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Celebrate: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Strong pride in DPS and belief in purpose and impact of our work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Shared ownership on large projects/crises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Strong connection with peers</a:t>
            </a:r>
          </a:p>
          <a:p>
            <a:r>
              <a:rPr lang="en-US" dirty="0" smtClean="0"/>
              <a:t>Areas of Focus: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Presenting a clearer, more compelling vision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Doing a better job focusing on recognition and well-being of people throughout DPS and having more FUN!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54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Support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09600" y="1371600"/>
            <a:ext cx="8229600" cy="51816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A toolkit is being developed and will be ready by June 3 to support conversations with your teams on team level results. 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/>
              <a:t>Support Staff will be available to any school or department leader that requests them.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/>
              <a:t>In some cases, coaches will reach out to schools and department and offer assistance.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/>
              <a:t>Coaches will have the necessary skills to be a </a:t>
            </a:r>
            <a:r>
              <a:rPr lang="en-US" dirty="0" smtClean="0"/>
              <a:t>critical friend </a:t>
            </a:r>
            <a:r>
              <a:rPr lang="en-US" dirty="0"/>
              <a:t>in supporting leaders in this </a:t>
            </a:r>
            <a:r>
              <a:rPr lang="en-US" dirty="0" smtClean="0"/>
              <a:t>work.</a:t>
            </a:r>
            <a:endParaRPr lang="en-US" dirty="0"/>
          </a:p>
          <a:p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3B88-4429-4BE7-87CA-59698644A6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60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81000"/>
            <a:ext cx="8229600" cy="914400"/>
          </a:xfrm>
        </p:spPr>
        <p:txBody>
          <a:bodyPr/>
          <a:lstStyle/>
          <a:p>
            <a:r>
              <a:rPr lang="en-US" dirty="0" err="1" smtClean="0"/>
              <a:t>CollaboRATE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B4523B88-4429-4BE7-87CA-59698644A62B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07993741"/>
              </p:ext>
            </p:extLst>
          </p:nvPr>
        </p:nvGraphicFramePr>
        <p:xfrm>
          <a:off x="457200" y="1219200"/>
          <a:ext cx="84582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0771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676400" y="4774474"/>
            <a:ext cx="7162800" cy="167640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Vision and Values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Leadership and Management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Team and Work Environment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Communication and Decision-Making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Recognition and Rewards</a:t>
            </a:r>
            <a:endParaRPr lang="en-US" sz="24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38100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CollaboRATE</a:t>
            </a:r>
            <a:r>
              <a:rPr lang="en-US" sz="3600" dirty="0" smtClean="0"/>
              <a:t> Overview</a:t>
            </a:r>
            <a:endParaRPr lang="en-US" sz="3600" dirty="0"/>
          </a:p>
        </p:txBody>
      </p:sp>
      <p:sp>
        <p:nvSpPr>
          <p:cNvPr id="4" name="Rounded Rectangle 3"/>
          <p:cNvSpPr/>
          <p:nvPr/>
        </p:nvSpPr>
        <p:spPr>
          <a:xfrm>
            <a:off x="1676400" y="990600"/>
            <a:ext cx="7162800" cy="1524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b="1" dirty="0" smtClean="0"/>
          </a:p>
          <a:p>
            <a:r>
              <a:rPr lang="en-US" sz="2400" b="1" dirty="0" err="1" smtClean="0"/>
              <a:t>CollaboRATE</a:t>
            </a:r>
            <a:r>
              <a:rPr lang="en-US" sz="2400" dirty="0" smtClean="0"/>
              <a:t> is our first-ever all-employee survey.  It provides an opportunity for all employees to </a:t>
            </a:r>
            <a:r>
              <a:rPr lang="en-US" sz="2400" dirty="0" smtClean="0">
                <a:solidFill>
                  <a:schemeClr val="tx1"/>
                </a:solidFill>
              </a:rPr>
              <a:t>fully</a:t>
            </a:r>
            <a:r>
              <a:rPr lang="en-US" sz="2400" dirty="0" smtClean="0"/>
              <a:t> participate in making DPS a great place to learn and grow. 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295399"/>
            <a:ext cx="99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chemeClr val="accent1"/>
                </a:solidFill>
              </a:rPr>
              <a:t>What is it?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85109" y="2667000"/>
            <a:ext cx="7162800" cy="1955801"/>
          </a:xfrm>
          <a:prstGeom prst="round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One of the key pieces of feedback we received from the Aug. 2 “</a:t>
            </a:r>
            <a:r>
              <a:rPr lang="en-US" sz="2400" dirty="0" err="1"/>
              <a:t>O</a:t>
            </a:r>
            <a:r>
              <a:rPr lang="en-US" sz="2400" dirty="0" err="1" smtClean="0"/>
              <a:t>urDPS</a:t>
            </a:r>
            <a:r>
              <a:rPr lang="en-US" sz="2400" dirty="0" smtClean="0"/>
              <a:t>” event is that our people want more “ownership.” They want to be a part of teams and a broader organization that live up to the values and vision.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2895600"/>
            <a:ext cx="121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chemeClr val="accent4"/>
                </a:solidFill>
              </a:rPr>
              <a:t>Why  does it matter?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4800600"/>
            <a:ext cx="121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What’s covered in this survey?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3B88-4429-4BE7-87CA-59698644A6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7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0"/>
            <a:ext cx="8229600" cy="914400"/>
          </a:xfrm>
        </p:spPr>
        <p:txBody>
          <a:bodyPr>
            <a:normAutofit fontScale="92500"/>
          </a:bodyPr>
          <a:lstStyle/>
          <a:p>
            <a:r>
              <a:rPr lang="en-US" sz="3600" dirty="0" smtClean="0"/>
              <a:t>Employee Engagement: The What and Why</a:t>
            </a:r>
            <a:endParaRPr lang="en-US" sz="3600" dirty="0"/>
          </a:p>
        </p:txBody>
      </p:sp>
      <p:sp>
        <p:nvSpPr>
          <p:cNvPr id="4" name="Rounded Rectangle 3"/>
          <p:cNvSpPr/>
          <p:nvPr/>
        </p:nvSpPr>
        <p:spPr>
          <a:xfrm>
            <a:off x="2590800" y="4572000"/>
            <a:ext cx="6400800" cy="2133600"/>
          </a:xfrm>
          <a:prstGeom prst="roundRect">
            <a:avLst/>
          </a:prstGeom>
          <a:ln>
            <a:solidFill>
              <a:srgbClr val="BE126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/>
              <a:t>Employee engagement </a:t>
            </a:r>
            <a:r>
              <a:rPr lang="en-US" sz="2000" dirty="0" smtClean="0"/>
              <a:t>results in individual employees: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/>
              <a:t>Planning  to stay with DPS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/>
              <a:t>Committing  to the DPS mission and vision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/>
              <a:t>Being willing to go above and beyond what is expected to help DPS succeed</a:t>
            </a:r>
            <a:endParaRPr lang="en-US" sz="2000" b="1" dirty="0"/>
          </a:p>
          <a:p>
            <a:r>
              <a:rPr lang="en-US" sz="2000" b="1" dirty="0" smtClean="0">
                <a:solidFill>
                  <a:schemeClr val="tx1"/>
                </a:solidFill>
              </a:rPr>
              <a:t>Which translates to higher achievement outcomes for students!</a:t>
            </a:r>
            <a:endParaRPr lang="en-US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2114644357"/>
              </p:ext>
            </p:extLst>
          </p:nvPr>
        </p:nvGraphicFramePr>
        <p:xfrm>
          <a:off x="990600" y="2057400"/>
          <a:ext cx="73914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3B88-4429-4BE7-87CA-59698644A6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33400" y="533400"/>
            <a:ext cx="5638800" cy="2286000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/>
              <a:t>Employee engagement </a:t>
            </a:r>
            <a:r>
              <a:rPr lang="en-US" sz="2000" dirty="0"/>
              <a:t> </a:t>
            </a:r>
            <a:r>
              <a:rPr lang="en-US" sz="2000" dirty="0" smtClean="0"/>
              <a:t>measures how much employees: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/>
              <a:t>Enjoy their work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/>
              <a:t>Believe their work has value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/>
              <a:t>Are satisfied with their jobs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/>
              <a:t>Are proud to work for DPS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/>
              <a:t>Would recommend working for DPS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2209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3"/>
          <p:cNvSpPr>
            <a:spLocks noGrp="1"/>
          </p:cNvSpPr>
          <p:nvPr>
            <p:ph type="body" sz="quarter" idx="10"/>
          </p:nvPr>
        </p:nvSpPr>
        <p:spPr>
          <a:xfrm>
            <a:off x="609600" y="0"/>
            <a:ext cx="8229600" cy="914400"/>
          </a:xfrm>
        </p:spPr>
        <p:txBody>
          <a:bodyPr/>
          <a:lstStyle/>
          <a:p>
            <a:r>
              <a:rPr lang="en-US" dirty="0" smtClean="0"/>
              <a:t>Overall Results for DPS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3B88-4429-4BE7-87CA-59698644A6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3089457234"/>
              </p:ext>
            </p:extLst>
          </p:nvPr>
        </p:nvGraphicFramePr>
        <p:xfrm>
          <a:off x="4876800" y="770744"/>
          <a:ext cx="3276600" cy="5401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7-Point Star 1"/>
          <p:cNvSpPr/>
          <p:nvPr/>
        </p:nvSpPr>
        <p:spPr>
          <a:xfrm>
            <a:off x="213610" y="533400"/>
            <a:ext cx="4343400" cy="3673839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solidFill>
                  <a:prstClr val="black"/>
                </a:solidFill>
                <a:latin typeface="+mj-lt"/>
              </a:rPr>
              <a:t>Over 8,000 or 67</a:t>
            </a:r>
            <a:r>
              <a:rPr lang="en-US" sz="2800" i="1" dirty="0">
                <a:solidFill>
                  <a:prstClr val="black"/>
                </a:solidFill>
                <a:latin typeface="+mj-lt"/>
              </a:rPr>
              <a:t>% of employees participated in </a:t>
            </a:r>
            <a:r>
              <a:rPr lang="en-US" sz="2800" i="1" dirty="0" err="1" smtClean="0">
                <a:solidFill>
                  <a:prstClr val="black"/>
                </a:solidFill>
                <a:latin typeface="+mj-lt"/>
              </a:rPr>
              <a:t>CollaboRATE</a:t>
            </a:r>
            <a:r>
              <a:rPr lang="en-US" sz="2800" i="1" dirty="0" smtClean="0">
                <a:solidFill>
                  <a:prstClr val="black"/>
                </a:solidFill>
                <a:latin typeface="+mj-lt"/>
              </a:rPr>
              <a:t>!</a:t>
            </a:r>
            <a:endParaRPr lang="en-US" sz="2800" i="1" dirty="0">
              <a:latin typeface="+mj-lt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81000" y="4191000"/>
            <a:ext cx="4724400" cy="222504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prstClr val="black"/>
                </a:solidFill>
              </a:rPr>
              <a:t>DPS has an engagement </a:t>
            </a:r>
            <a:r>
              <a:rPr lang="en-US" sz="2400" i="1" dirty="0">
                <a:solidFill>
                  <a:prstClr val="black"/>
                </a:solidFill>
              </a:rPr>
              <a:t>score of 74</a:t>
            </a:r>
            <a:r>
              <a:rPr lang="en-US" sz="2400" i="1" dirty="0" smtClean="0">
                <a:solidFill>
                  <a:prstClr val="black"/>
                </a:solidFill>
              </a:rPr>
              <a:t>%!</a:t>
            </a:r>
            <a:r>
              <a:rPr lang="en-US" i="1" dirty="0" smtClean="0">
                <a:solidFill>
                  <a:prstClr val="black"/>
                </a:solidFill>
              </a:rPr>
              <a:t>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31424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Drivers &amp; Engagement 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3B88-4429-4BE7-87CA-59698644A6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582098"/>
              </p:ext>
            </p:extLst>
          </p:nvPr>
        </p:nvGraphicFramePr>
        <p:xfrm>
          <a:off x="304800" y="1295400"/>
          <a:ext cx="8610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6254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What does 74% Engagement Mean?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3B88-4429-4BE7-87CA-59698644A6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6" name="Picture 2" descr="http://2.bp.blogspot.com/-CFhEA1NHUys/T07UuHfOPzI/AAAAAAAAEZg/rKSI0zoi8XI/s1600/confused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167" y="1524000"/>
            <a:ext cx="6479967" cy="4862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286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Everyone </a:t>
            </a:r>
            <a:r>
              <a:rPr lang="en-US" dirty="0"/>
              <a:t>measures engagement with slight </a:t>
            </a:r>
            <a:r>
              <a:rPr lang="en-US" dirty="0" smtClean="0"/>
              <a:t>differences….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3B88-4429-4BE7-87CA-59698644A6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577294"/>
              </p:ext>
            </p:extLst>
          </p:nvPr>
        </p:nvGraphicFramePr>
        <p:xfrm>
          <a:off x="609600" y="1447800"/>
          <a:ext cx="8077200" cy="4235606"/>
        </p:xfrm>
        <a:graphic>
          <a:graphicData uri="http://schemas.openxmlformats.org/drawingml/2006/table">
            <a:tbl>
              <a:tblPr firstRow="1" bandRow="1"/>
              <a:tblGrid>
                <a:gridCol w="1905000"/>
                <a:gridCol w="3382347"/>
                <a:gridCol w="2789853"/>
              </a:tblGrid>
              <a:tr h="5905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2400" dirty="0" smtClean="0"/>
                        <a:t>Benchmark</a:t>
                      </a:r>
                      <a:endParaRPr lang="en-US" sz="2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2400" dirty="0" smtClean="0"/>
                        <a:t>Engagement Score</a:t>
                      </a:r>
                      <a:endParaRPr lang="en-US" sz="2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2400" dirty="0" smtClean="0"/>
                        <a:t>Benchmark Size</a:t>
                      </a:r>
                      <a:endParaRPr lang="en-US" sz="2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905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2400" dirty="0" smtClean="0"/>
                        <a:t>Insights Link </a:t>
                      </a:r>
                      <a:endParaRPr lang="en-US" sz="2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2400" dirty="0" smtClean="0"/>
                        <a:t>56%</a:t>
                      </a:r>
                      <a:endParaRPr lang="en-US" sz="2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2400" dirty="0" smtClean="0"/>
                        <a:t>US Norm (500+ companies)</a:t>
                      </a:r>
                      <a:endParaRPr lang="en-US" sz="2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9843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2400" dirty="0" err="1" smtClean="0"/>
                        <a:t>Kenexa</a:t>
                      </a:r>
                      <a:endParaRPr lang="en-US" sz="2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2400" dirty="0" smtClean="0"/>
                        <a:t>69%</a:t>
                      </a:r>
                      <a:endParaRPr lang="en-US" sz="2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2400" dirty="0" smtClean="0"/>
                        <a:t>Worldwide</a:t>
                      </a:r>
                      <a:r>
                        <a:rPr lang="en-US" sz="2400" baseline="0" dirty="0" smtClean="0"/>
                        <a:t> (1000+</a:t>
                      </a:r>
                    </a:p>
                    <a:p>
                      <a:r>
                        <a:rPr lang="en-US" sz="2400" baseline="0" dirty="0" smtClean="0"/>
                        <a:t>companies)</a:t>
                      </a:r>
                      <a:endParaRPr lang="en-US" sz="2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9843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2400" dirty="0" smtClean="0"/>
                        <a:t>Towers</a:t>
                      </a:r>
                      <a:r>
                        <a:rPr lang="en-US" sz="2400" baseline="0" dirty="0" smtClean="0"/>
                        <a:t> Watson</a:t>
                      </a:r>
                      <a:endParaRPr lang="en-US" sz="2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2400" dirty="0" smtClean="0"/>
                        <a:t>84%  (High performing</a:t>
                      </a:r>
                      <a:r>
                        <a:rPr lang="en-US" sz="2400" baseline="0" dirty="0" smtClean="0"/>
                        <a:t> companies only)</a:t>
                      </a:r>
                      <a:endParaRPr lang="en-US" sz="2400" dirty="0" smtClean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2400" dirty="0" smtClean="0"/>
                        <a:t>Global Norm (140,000</a:t>
                      </a:r>
                      <a:r>
                        <a:rPr lang="en-US" sz="2400" baseline="0" dirty="0" smtClean="0"/>
                        <a:t> organizations)</a:t>
                      </a:r>
                      <a:endParaRPr lang="en-US" sz="2400" dirty="0" smtClean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6490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2400" dirty="0" smtClean="0"/>
                        <a:t>DaVita</a:t>
                      </a:r>
                      <a:endParaRPr lang="en-US" sz="2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2400" dirty="0" smtClean="0"/>
                        <a:t>80%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2400" dirty="0" smtClean="0"/>
                        <a:t>1 Company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72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09600" y="0"/>
            <a:ext cx="8229600" cy="914400"/>
          </a:xfrm>
        </p:spPr>
        <p:txBody>
          <a:bodyPr/>
          <a:lstStyle/>
          <a:p>
            <a:r>
              <a:rPr lang="en-US" dirty="0" smtClean="0"/>
              <a:t>What Drives Engagement?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7467600" y="3276600"/>
            <a:ext cx="1447800" cy="6096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</a:t>
            </a:r>
            <a:r>
              <a:rPr lang="en-US" dirty="0" smtClean="0">
                <a:solidFill>
                  <a:schemeClr val="tx1"/>
                </a:solidFill>
              </a:rPr>
              <a:t>ngagement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234987" y="3276600"/>
            <a:ext cx="1704112" cy="100584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Supervisor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271703" y="1447800"/>
            <a:ext cx="1551713" cy="100584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Vision, Values, &amp; Priorities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6786699" y="4282440"/>
            <a:ext cx="685800" cy="899160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234986" y="5013960"/>
            <a:ext cx="1551713" cy="100584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Peers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939099" y="3696382"/>
            <a:ext cx="604701" cy="0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643824" y="2324100"/>
            <a:ext cx="899976" cy="647700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5" name="Slide Number Placeholder 20"/>
          <p:cNvSpPr>
            <a:spLocks noGrp="1"/>
          </p:cNvSpPr>
          <p:nvPr>
            <p:ph type="sldNum" sz="quarter" idx="12"/>
          </p:nvPr>
        </p:nvSpPr>
        <p:spPr>
          <a:xfrm>
            <a:off x="304800" y="6375400"/>
            <a:ext cx="2133600" cy="365125"/>
          </a:xfrm>
        </p:spPr>
        <p:txBody>
          <a:bodyPr/>
          <a:lstStyle/>
          <a:p>
            <a:fld id="{B4523B88-4429-4BE7-87CA-59698644A6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362200" y="1315212"/>
            <a:ext cx="2743200" cy="22768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indent="-114300">
              <a:buFont typeface="Arial" pitchFamily="34" charset="0"/>
              <a:buChar char="•"/>
            </a:pPr>
            <a:r>
              <a:rPr lang="en-US" sz="1150" b="1" dirty="0" smtClean="0">
                <a:solidFill>
                  <a:schemeClr val="tx1"/>
                </a:solidFill>
              </a:rPr>
              <a:t>Vision of the future </a:t>
            </a:r>
            <a:r>
              <a:rPr lang="en-US" sz="1150" dirty="0" smtClean="0">
                <a:solidFill>
                  <a:schemeClr val="tx1"/>
                </a:solidFill>
              </a:rPr>
              <a:t>communicated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150" dirty="0" smtClean="0">
                <a:solidFill>
                  <a:schemeClr val="tx1"/>
                </a:solidFill>
              </a:rPr>
              <a:t>Believe the </a:t>
            </a:r>
            <a:r>
              <a:rPr lang="en-US" sz="1150" b="1" dirty="0" smtClean="0">
                <a:solidFill>
                  <a:schemeClr val="tx1"/>
                </a:solidFill>
              </a:rPr>
              <a:t>future for DPS is bright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150" b="1" dirty="0" smtClean="0">
                <a:solidFill>
                  <a:schemeClr val="tx1"/>
                </a:solidFill>
              </a:rPr>
              <a:t>Top priorities likely to drive student achievement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150" dirty="0" smtClean="0">
                <a:solidFill>
                  <a:schemeClr val="tx1"/>
                </a:solidFill>
              </a:rPr>
              <a:t>Aware of </a:t>
            </a:r>
            <a:r>
              <a:rPr lang="en-US" sz="1150" b="1" dirty="0" smtClean="0">
                <a:solidFill>
                  <a:schemeClr val="tx1"/>
                </a:solidFill>
              </a:rPr>
              <a:t>values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150" b="1" dirty="0" smtClean="0">
                <a:solidFill>
                  <a:schemeClr val="tx1"/>
                </a:solidFill>
              </a:rPr>
              <a:t>Believe</a:t>
            </a:r>
            <a:r>
              <a:rPr lang="en-US" sz="1150" dirty="0" smtClean="0">
                <a:solidFill>
                  <a:schemeClr val="tx1"/>
                </a:solidFill>
              </a:rPr>
              <a:t> in values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150" b="1" dirty="0" smtClean="0">
                <a:solidFill>
                  <a:schemeClr val="tx1"/>
                </a:solidFill>
              </a:rPr>
              <a:t>My school or department is effective </a:t>
            </a:r>
            <a:r>
              <a:rPr lang="en-US" sz="1150" dirty="0" smtClean="0">
                <a:solidFill>
                  <a:schemeClr val="tx1"/>
                </a:solidFill>
              </a:rPr>
              <a:t>at demonstrating each of the new Shared Core Values.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150" dirty="0" smtClean="0">
                <a:solidFill>
                  <a:schemeClr val="tx1"/>
                </a:solidFill>
              </a:rPr>
              <a:t>Aware of </a:t>
            </a:r>
            <a:r>
              <a:rPr lang="en-US" sz="1150" b="1" dirty="0" smtClean="0">
                <a:solidFill>
                  <a:schemeClr val="tx1"/>
                </a:solidFill>
              </a:rPr>
              <a:t>District Priorities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150" dirty="0" smtClean="0">
                <a:solidFill>
                  <a:schemeClr val="tx1"/>
                </a:solidFill>
              </a:rPr>
              <a:t>Can see a </a:t>
            </a:r>
            <a:r>
              <a:rPr lang="en-US" sz="1150" b="1" dirty="0" smtClean="0">
                <a:solidFill>
                  <a:schemeClr val="tx1"/>
                </a:solidFill>
              </a:rPr>
              <a:t>clear link </a:t>
            </a:r>
            <a:r>
              <a:rPr lang="en-US" sz="1150" dirty="0" smtClean="0">
                <a:solidFill>
                  <a:schemeClr val="tx1"/>
                </a:solidFill>
              </a:rPr>
              <a:t>between </a:t>
            </a:r>
            <a:r>
              <a:rPr lang="en-US" sz="1150" b="1" dirty="0" smtClean="0">
                <a:solidFill>
                  <a:schemeClr val="tx1"/>
                </a:solidFill>
              </a:rPr>
              <a:t>my work and District priorities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362200" y="838200"/>
            <a:ext cx="2468880" cy="304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 smtClean="0"/>
              <a:t>Key Driver Questions</a:t>
            </a:r>
            <a:endParaRPr lang="en-US" sz="1700" dirty="0"/>
          </a:p>
        </p:txBody>
      </p:sp>
      <p:sp>
        <p:nvSpPr>
          <p:cNvPr id="43" name="Rectangle 42"/>
          <p:cNvSpPr/>
          <p:nvPr/>
        </p:nvSpPr>
        <p:spPr>
          <a:xfrm>
            <a:off x="4998720" y="838200"/>
            <a:ext cx="2085430" cy="304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700" dirty="0" smtClean="0"/>
              <a:t>Key Driver Categories</a:t>
            </a:r>
            <a:endParaRPr lang="en-US" sz="1700" dirty="0"/>
          </a:p>
        </p:txBody>
      </p:sp>
      <p:sp>
        <p:nvSpPr>
          <p:cNvPr id="45" name="Rectangle 44"/>
          <p:cNvSpPr/>
          <p:nvPr/>
        </p:nvSpPr>
        <p:spPr>
          <a:xfrm>
            <a:off x="2362200" y="3657600"/>
            <a:ext cx="2743200" cy="171381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indent="-114300">
              <a:buFont typeface="Arial" pitchFamily="34" charset="0"/>
              <a:buChar char="•"/>
            </a:pPr>
            <a:r>
              <a:rPr lang="en-US" sz="1150" b="1" dirty="0" smtClean="0">
                <a:solidFill>
                  <a:schemeClr val="bg1"/>
                </a:solidFill>
              </a:rPr>
              <a:t>Feel valued and appreciated </a:t>
            </a:r>
            <a:r>
              <a:rPr lang="en-US" sz="1150" dirty="0" smtClean="0">
                <a:solidFill>
                  <a:schemeClr val="bg1"/>
                </a:solidFill>
              </a:rPr>
              <a:t>by Supervisor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150" dirty="0" smtClean="0">
                <a:solidFill>
                  <a:schemeClr val="bg1"/>
                </a:solidFill>
              </a:rPr>
              <a:t>Receive </a:t>
            </a:r>
            <a:r>
              <a:rPr lang="en-US" sz="1150" b="1" dirty="0" smtClean="0">
                <a:solidFill>
                  <a:schemeClr val="bg1"/>
                </a:solidFill>
              </a:rPr>
              <a:t>helpful feedback </a:t>
            </a:r>
            <a:r>
              <a:rPr lang="en-US" sz="1150" dirty="0" smtClean="0">
                <a:solidFill>
                  <a:schemeClr val="bg1"/>
                </a:solidFill>
              </a:rPr>
              <a:t>from my supervisor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150" dirty="0" smtClean="0">
                <a:solidFill>
                  <a:schemeClr val="bg1"/>
                </a:solidFill>
              </a:rPr>
              <a:t>Supervisor </a:t>
            </a:r>
            <a:r>
              <a:rPr lang="en-US" sz="1150" b="1" dirty="0" smtClean="0">
                <a:solidFill>
                  <a:schemeClr val="bg1"/>
                </a:solidFill>
              </a:rPr>
              <a:t>recognizes strong performance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150" dirty="0" smtClean="0">
                <a:solidFill>
                  <a:schemeClr val="bg1"/>
                </a:solidFill>
              </a:rPr>
              <a:t>Supervisor </a:t>
            </a:r>
            <a:r>
              <a:rPr lang="en-US" sz="1150" b="1" dirty="0" smtClean="0">
                <a:solidFill>
                  <a:schemeClr val="bg1"/>
                </a:solidFill>
              </a:rPr>
              <a:t>addresses poor performance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150" dirty="0" smtClean="0">
                <a:solidFill>
                  <a:schemeClr val="bg1"/>
                </a:solidFill>
              </a:rPr>
              <a:t>Supervisor is </a:t>
            </a:r>
            <a:r>
              <a:rPr lang="en-US" sz="1150" b="1" dirty="0" smtClean="0">
                <a:solidFill>
                  <a:schemeClr val="bg1"/>
                </a:solidFill>
              </a:rPr>
              <a:t>interested in me as a person</a:t>
            </a:r>
          </a:p>
        </p:txBody>
      </p:sp>
      <p:sp>
        <p:nvSpPr>
          <p:cNvPr id="46" name="Rectangle 45"/>
          <p:cNvSpPr/>
          <p:nvPr/>
        </p:nvSpPr>
        <p:spPr>
          <a:xfrm>
            <a:off x="2362200" y="5410200"/>
            <a:ext cx="2743200" cy="14173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indent="-114300">
              <a:buFont typeface="Arial" pitchFamily="34" charset="0"/>
              <a:buChar char="•"/>
            </a:pPr>
            <a:r>
              <a:rPr lang="en-US" sz="1150" dirty="0" smtClean="0">
                <a:solidFill>
                  <a:schemeClr val="tx1"/>
                </a:solidFill>
              </a:rPr>
              <a:t>Enjoy </a:t>
            </a:r>
            <a:r>
              <a:rPr lang="en-US" sz="1150" b="1" dirty="0" smtClean="0">
                <a:solidFill>
                  <a:schemeClr val="tx1"/>
                </a:solidFill>
              </a:rPr>
              <a:t>working with my peers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150" b="1" dirty="0" smtClean="0">
                <a:solidFill>
                  <a:schemeClr val="tx1"/>
                </a:solidFill>
              </a:rPr>
              <a:t>Peers help </a:t>
            </a:r>
            <a:r>
              <a:rPr lang="en-US" sz="1150" dirty="0" smtClean="0">
                <a:solidFill>
                  <a:schemeClr val="tx1"/>
                </a:solidFill>
              </a:rPr>
              <a:t>each other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150" dirty="0" smtClean="0">
                <a:solidFill>
                  <a:schemeClr val="tx1"/>
                </a:solidFill>
              </a:rPr>
              <a:t>Peers </a:t>
            </a:r>
            <a:r>
              <a:rPr lang="en-US" sz="1150" b="1" dirty="0" smtClean="0">
                <a:solidFill>
                  <a:schemeClr val="tx1"/>
                </a:solidFill>
              </a:rPr>
              <a:t>feel responsible </a:t>
            </a:r>
            <a:r>
              <a:rPr lang="en-US" sz="1150" dirty="0" smtClean="0">
                <a:solidFill>
                  <a:schemeClr val="tx1"/>
                </a:solidFill>
              </a:rPr>
              <a:t>for each other’s success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150" dirty="0" smtClean="0">
                <a:solidFill>
                  <a:schemeClr val="tx1"/>
                </a:solidFill>
              </a:rPr>
              <a:t>Employees </a:t>
            </a:r>
            <a:r>
              <a:rPr lang="en-US" sz="1150" b="1" dirty="0" smtClean="0">
                <a:solidFill>
                  <a:schemeClr val="tx1"/>
                </a:solidFill>
              </a:rPr>
              <a:t>provide candid and direct feedback </a:t>
            </a:r>
            <a:r>
              <a:rPr lang="en-US" sz="1150" dirty="0" smtClean="0">
                <a:solidFill>
                  <a:schemeClr val="tx1"/>
                </a:solidFill>
              </a:rPr>
              <a:t>to each other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132320" y="838200"/>
            <a:ext cx="1783080" cy="304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 smtClean="0"/>
              <a:t>Positive Outcome</a:t>
            </a:r>
            <a:endParaRPr lang="en-US" sz="1700" dirty="0"/>
          </a:p>
        </p:txBody>
      </p:sp>
      <p:sp>
        <p:nvSpPr>
          <p:cNvPr id="18" name="Rounded Rectangle 17"/>
          <p:cNvSpPr/>
          <p:nvPr/>
        </p:nvSpPr>
        <p:spPr>
          <a:xfrm>
            <a:off x="381000" y="1304544"/>
            <a:ext cx="1828800" cy="521208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2000" dirty="0" smtClean="0">
                <a:solidFill>
                  <a:schemeClr val="tx1"/>
                </a:solidFill>
              </a:rPr>
              <a:t>We asked lots of questions …but some questions are more important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These questions were found to have the </a:t>
            </a:r>
            <a:r>
              <a:rPr lang="en-US" sz="2000" b="1" i="1" u="sng" dirty="0" smtClean="0">
                <a:solidFill>
                  <a:schemeClr val="tx1"/>
                </a:solidFill>
              </a:rPr>
              <a:t>biggest impact on creating engagement </a:t>
            </a:r>
            <a:r>
              <a:rPr lang="en-US" sz="2000" dirty="0" smtClean="0">
                <a:solidFill>
                  <a:schemeClr val="tx1"/>
                </a:solidFill>
              </a:rPr>
              <a:t>at DPS. </a:t>
            </a:r>
          </a:p>
        </p:txBody>
      </p:sp>
    </p:spTree>
    <p:extLst>
      <p:ext uri="{BB962C8B-B14F-4D97-AF65-F5344CB8AC3E}">
        <p14:creationId xmlns:p14="http://schemas.microsoft.com/office/powerpoint/2010/main" val="73665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09600" y="152400"/>
            <a:ext cx="8229600" cy="25908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As </a:t>
            </a:r>
            <a:r>
              <a:rPr lang="en-US" sz="3200" dirty="0"/>
              <a:t>an organization, we are strongly motivated by our work and dedicated to ensure that </a:t>
            </a:r>
            <a:endParaRPr lang="en-US" sz="3200" dirty="0" smtClean="0"/>
          </a:p>
          <a:p>
            <a:pPr algn="ctr"/>
            <a:r>
              <a:rPr lang="en-US" sz="3200" dirty="0"/>
              <a:t>E</a:t>
            </a:r>
            <a:r>
              <a:rPr lang="en-US" sz="3200" dirty="0" smtClean="0"/>
              <a:t>very </a:t>
            </a:r>
            <a:r>
              <a:rPr lang="en-US" sz="3200" dirty="0"/>
              <a:t>C</a:t>
            </a:r>
            <a:r>
              <a:rPr lang="en-US" sz="3200" dirty="0" smtClean="0"/>
              <a:t>hild </a:t>
            </a:r>
            <a:r>
              <a:rPr lang="en-US" sz="3200" dirty="0"/>
              <a:t>S</a:t>
            </a:r>
            <a:r>
              <a:rPr lang="en-US" sz="3200" dirty="0" smtClean="0"/>
              <a:t>ucceeds</a:t>
            </a:r>
            <a:r>
              <a:rPr lang="en-US" sz="3200" dirty="0"/>
              <a:t>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3B88-4429-4BE7-87CA-59698644A6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3" b="8031"/>
          <a:stretch/>
        </p:blipFill>
        <p:spPr>
          <a:xfrm>
            <a:off x="1524000" y="1977736"/>
            <a:ext cx="6380434" cy="404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20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1214</Words>
  <Application>Microsoft Office PowerPoint</Application>
  <PresentationFormat>On-screen Show (4:3)</PresentationFormat>
  <Paragraphs>229</Paragraphs>
  <Slides>18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Denver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DoTS</dc:creator>
  <cp:lastModifiedBy>DoTS</cp:lastModifiedBy>
  <cp:revision>1</cp:revision>
  <dcterms:created xsi:type="dcterms:W3CDTF">2013-12-02T17:41:05Z</dcterms:created>
  <dcterms:modified xsi:type="dcterms:W3CDTF">2013-12-02T17:43:23Z</dcterms:modified>
</cp:coreProperties>
</file>