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58" r:id="rId3"/>
    <p:sldId id="273" r:id="rId4"/>
    <p:sldId id="277" r:id="rId5"/>
    <p:sldId id="283" r:id="rId6"/>
    <p:sldId id="262" r:id="rId7"/>
    <p:sldId id="276" r:id="rId8"/>
    <p:sldId id="282" r:id="rId9"/>
    <p:sldId id="278" r:id="rId10"/>
    <p:sldId id="279" r:id="rId11"/>
    <p:sldId id="269" r:id="rId12"/>
    <p:sldId id="280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BE28BC1-E413-42AE-A571-E9C32F31A912}">
          <p14:sldIdLst>
            <p14:sldId id="272"/>
            <p14:sldId id="258"/>
            <p14:sldId id="273"/>
            <p14:sldId id="277"/>
            <p14:sldId id="283"/>
            <p14:sldId id="262"/>
            <p14:sldId id="276"/>
            <p14:sldId id="282"/>
            <p14:sldId id="278"/>
            <p14:sldId id="279"/>
            <p14:sldId id="269"/>
            <p14:sldId id="280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F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14" autoAdjust="0"/>
    <p:restoredTop sz="94645" autoAdjust="0"/>
  </p:normalViewPr>
  <p:slideViewPr>
    <p:cSldViewPr>
      <p:cViewPr varScale="1">
        <p:scale>
          <a:sx n="62" d="100"/>
          <a:sy n="62" d="100"/>
        </p:scale>
        <p:origin x="1412" y="-10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2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75" d="100"/>
          <a:sy n="75" d="100"/>
        </p:scale>
        <p:origin x="2352" y="-56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vimeo.com/182776817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vimeo.com/182776817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5DE4F-F61E-4817-BF9C-BAE9A20489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5C32D4-3614-4EE1-964D-08957514CAD2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</a:rPr>
            <a:t>Video (3:30)  </a:t>
          </a:r>
          <a:r>
            <a:rPr lang="en-US" sz="18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Outreach &amp; Enrollment Programs Help Eliminate Barriers to Healthcare</a:t>
          </a:r>
          <a:endParaRPr lang="en-US" sz="1800" dirty="0">
            <a:solidFill>
              <a:schemeClr val="tx1"/>
            </a:solidFill>
          </a:endParaRPr>
        </a:p>
      </dgm:t>
    </dgm:pt>
    <dgm:pt modelId="{1D6C585C-07EA-4815-B918-41A6082F1179}" type="parTrans" cxnId="{4C2DDF2F-1E69-4074-AC23-C4719D684681}">
      <dgm:prSet/>
      <dgm:spPr/>
      <dgm:t>
        <a:bodyPr/>
        <a:lstStyle/>
        <a:p>
          <a:endParaRPr lang="en-US"/>
        </a:p>
      </dgm:t>
    </dgm:pt>
    <dgm:pt modelId="{3EEED09D-2E94-408F-B403-3F6E7F132B0F}" type="sibTrans" cxnId="{4C2DDF2F-1E69-4074-AC23-C4719D684681}">
      <dgm:prSet/>
      <dgm:spPr/>
      <dgm:t>
        <a:bodyPr/>
        <a:lstStyle/>
        <a:p>
          <a:endParaRPr lang="en-US"/>
        </a:p>
      </dgm:t>
    </dgm:pt>
    <dgm:pt modelId="{9188AAD9-B719-4A39-B084-B3E02D072A8C}" type="pres">
      <dgm:prSet presAssocID="{E485DE4F-F61E-4817-BF9C-BAE9A20489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193633-69F9-4BEF-ACDB-CFBF92C1B2E5}" type="pres">
      <dgm:prSet presAssocID="{D15C32D4-3614-4EE1-964D-08957514CAD2}" presName="parentText" presStyleLbl="node1" presStyleIdx="0" presStyleCnt="1" custLinFactNeighborY="-295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D41049-D24A-49AD-9095-80E468D80AC3}" type="presOf" srcId="{D15C32D4-3614-4EE1-964D-08957514CAD2}" destId="{68193633-69F9-4BEF-ACDB-CFBF92C1B2E5}" srcOrd="0" destOrd="0" presId="urn:microsoft.com/office/officeart/2005/8/layout/vList2"/>
    <dgm:cxn modelId="{A677720A-7DF2-4CC7-8DC6-EEAB2B7FD685}" type="presOf" srcId="{E485DE4F-F61E-4817-BF9C-BAE9A204893C}" destId="{9188AAD9-B719-4A39-B084-B3E02D072A8C}" srcOrd="0" destOrd="0" presId="urn:microsoft.com/office/officeart/2005/8/layout/vList2"/>
    <dgm:cxn modelId="{4C2DDF2F-1E69-4074-AC23-C4719D684681}" srcId="{E485DE4F-F61E-4817-BF9C-BAE9A204893C}" destId="{D15C32D4-3614-4EE1-964D-08957514CAD2}" srcOrd="0" destOrd="0" parTransId="{1D6C585C-07EA-4815-B918-41A6082F1179}" sibTransId="{3EEED09D-2E94-408F-B403-3F6E7F132B0F}"/>
    <dgm:cxn modelId="{3E439E5F-FA85-4A2F-B0DE-0C5B6D4C8E52}" type="presParOf" srcId="{9188AAD9-B719-4A39-B084-B3E02D072A8C}" destId="{68193633-69F9-4BEF-ACDB-CFBF92C1B2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1D51CE-CCD7-4289-BC87-0AF36D0570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674C51-8415-4C12-BC67-24C17E458E58}">
      <dgm:prSet/>
      <dgm:spPr>
        <a:solidFill>
          <a:srgbClr val="FFFF00"/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We can now directly enter applications into the State’s system for immediate eligibility determination.   </a:t>
          </a:r>
        </a:p>
        <a:p>
          <a:pPr rtl="0"/>
          <a:r>
            <a:rPr lang="en-US" b="1" dirty="0" smtClean="0">
              <a:solidFill>
                <a:schemeClr val="tx1"/>
              </a:solidFill>
            </a:rPr>
            <a:t>NO WAIT PERIOD FOR ENROLLMENT!</a:t>
          </a:r>
          <a:endParaRPr lang="en-US" b="1" dirty="0">
            <a:solidFill>
              <a:schemeClr val="tx1"/>
            </a:solidFill>
          </a:endParaRPr>
        </a:p>
      </dgm:t>
    </dgm:pt>
    <dgm:pt modelId="{BCF0F8AE-3BDC-468C-9589-4E28904779BA}" type="parTrans" cxnId="{1D183D78-4381-4D5C-AAD7-187ADD4F9ED0}">
      <dgm:prSet/>
      <dgm:spPr/>
      <dgm:t>
        <a:bodyPr/>
        <a:lstStyle/>
        <a:p>
          <a:endParaRPr lang="en-US"/>
        </a:p>
      </dgm:t>
    </dgm:pt>
    <dgm:pt modelId="{186392E4-3BED-4F98-8D3B-F29C284B1F93}" type="sibTrans" cxnId="{1D183D78-4381-4D5C-AAD7-187ADD4F9ED0}">
      <dgm:prSet/>
      <dgm:spPr/>
      <dgm:t>
        <a:bodyPr/>
        <a:lstStyle/>
        <a:p>
          <a:endParaRPr lang="en-US"/>
        </a:p>
      </dgm:t>
    </dgm:pt>
    <dgm:pt modelId="{99FDDDCE-E840-4CB9-9821-B675A42CB8E7}" type="pres">
      <dgm:prSet presAssocID="{121D51CE-CCD7-4289-BC87-0AF36D0570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14582F-53B7-4DB2-B36A-055844E3E967}" type="pres">
      <dgm:prSet presAssocID="{24674C51-8415-4C12-BC67-24C17E458E58}" presName="parentText" presStyleLbl="node1" presStyleIdx="0" presStyleCnt="1" custLinFactNeighborX="-4344" custLinFactNeighborY="-136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183D78-4381-4D5C-AAD7-187ADD4F9ED0}" srcId="{121D51CE-CCD7-4289-BC87-0AF36D05700E}" destId="{24674C51-8415-4C12-BC67-24C17E458E58}" srcOrd="0" destOrd="0" parTransId="{BCF0F8AE-3BDC-468C-9589-4E28904779BA}" sibTransId="{186392E4-3BED-4F98-8D3B-F29C284B1F93}"/>
    <dgm:cxn modelId="{7D7D8314-6314-4AF3-84FA-B0E245431244}" type="presOf" srcId="{24674C51-8415-4C12-BC67-24C17E458E58}" destId="{4E14582F-53B7-4DB2-B36A-055844E3E967}" srcOrd="0" destOrd="0" presId="urn:microsoft.com/office/officeart/2005/8/layout/vList2"/>
    <dgm:cxn modelId="{AD68C019-462F-4653-B662-3FCD19D84717}" type="presOf" srcId="{121D51CE-CCD7-4289-BC87-0AF36D05700E}" destId="{99FDDDCE-E840-4CB9-9821-B675A42CB8E7}" srcOrd="0" destOrd="0" presId="urn:microsoft.com/office/officeart/2005/8/layout/vList2"/>
    <dgm:cxn modelId="{FFBC81E2-0DCA-44D0-9A8A-1F427A19DA29}" type="presParOf" srcId="{99FDDDCE-E840-4CB9-9821-B675A42CB8E7}" destId="{4E14582F-53B7-4DB2-B36A-055844E3E9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3C41C5-7377-43A2-8DC7-EF75361937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53298E-A5FC-4559-8962-E32BE9B3AAF1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dirty="0" smtClean="0"/>
            <a:t>Because we bring in about $5M annually which is spent on additional health services for kids!</a:t>
          </a:r>
          <a:endParaRPr lang="en-US" dirty="0"/>
        </a:p>
      </dgm:t>
    </dgm:pt>
    <dgm:pt modelId="{C38735CC-C245-443C-9CB9-55077BB804D3}" type="parTrans" cxnId="{CC9ED3B4-131D-4E75-A945-9451093E3DDA}">
      <dgm:prSet/>
      <dgm:spPr/>
      <dgm:t>
        <a:bodyPr/>
        <a:lstStyle/>
        <a:p>
          <a:endParaRPr lang="en-US"/>
        </a:p>
      </dgm:t>
    </dgm:pt>
    <dgm:pt modelId="{93B81B47-C7B9-43CE-A269-CD46D0D39298}" type="sibTrans" cxnId="{CC9ED3B4-131D-4E75-A945-9451093E3DDA}">
      <dgm:prSet/>
      <dgm:spPr/>
      <dgm:t>
        <a:bodyPr/>
        <a:lstStyle/>
        <a:p>
          <a:endParaRPr lang="en-US"/>
        </a:p>
      </dgm:t>
    </dgm:pt>
    <dgm:pt modelId="{6140F7C0-C9CF-4ACF-873D-EA0E8299A45A}" type="pres">
      <dgm:prSet presAssocID="{153C41C5-7377-43A2-8DC7-EF75361937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DFE8F6-BA86-4776-AEBB-B27124439A12}" type="pres">
      <dgm:prSet presAssocID="{FA53298E-A5FC-4559-8962-E32BE9B3AAF1}" presName="parentText" presStyleLbl="node1" presStyleIdx="0" presStyleCnt="1" custLinFactNeighborX="-7059" custLinFactNeighborY="-11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D32E7B-6752-453B-BACB-B2578E44FF97}" type="presOf" srcId="{FA53298E-A5FC-4559-8962-E32BE9B3AAF1}" destId="{5EDFE8F6-BA86-4776-AEBB-B27124439A12}" srcOrd="0" destOrd="0" presId="urn:microsoft.com/office/officeart/2005/8/layout/vList2"/>
    <dgm:cxn modelId="{CD03D48D-CCCB-4F4C-B6B0-7FE76758DEE2}" type="presOf" srcId="{153C41C5-7377-43A2-8DC7-EF753619370D}" destId="{6140F7C0-C9CF-4ACF-873D-EA0E8299A45A}" srcOrd="0" destOrd="0" presId="urn:microsoft.com/office/officeart/2005/8/layout/vList2"/>
    <dgm:cxn modelId="{CC9ED3B4-131D-4E75-A945-9451093E3DDA}" srcId="{153C41C5-7377-43A2-8DC7-EF753619370D}" destId="{FA53298E-A5FC-4559-8962-E32BE9B3AAF1}" srcOrd="0" destOrd="0" parTransId="{C38735CC-C245-443C-9CB9-55077BB804D3}" sibTransId="{93B81B47-C7B9-43CE-A269-CD46D0D39298}"/>
    <dgm:cxn modelId="{319E9802-976B-4AC0-ACF7-F83D109D4B1C}" type="presParOf" srcId="{6140F7C0-C9CF-4ACF-873D-EA0E8299A45A}" destId="{5EDFE8F6-BA86-4776-AEBB-B27124439A1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93633-69F9-4BEF-ACDB-CFBF92C1B2E5}">
      <dsp:nvSpPr>
        <dsp:cNvPr id="0" name=""/>
        <dsp:cNvSpPr/>
      </dsp:nvSpPr>
      <dsp:spPr>
        <a:xfrm>
          <a:off x="0" y="0"/>
          <a:ext cx="8229600" cy="46564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Video (3:30)  </a:t>
          </a:r>
          <a:r>
            <a:rPr lang="en-US" sz="1800" kern="12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Outreach &amp; Enrollment Programs Help Eliminate Barriers to Healthcare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2731" y="22731"/>
        <a:ext cx="8184138" cy="420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4582F-53B7-4DB2-B36A-055844E3E967}">
      <dsp:nvSpPr>
        <dsp:cNvPr id="0" name=""/>
        <dsp:cNvSpPr/>
      </dsp:nvSpPr>
      <dsp:spPr>
        <a:xfrm>
          <a:off x="0" y="0"/>
          <a:ext cx="4572000" cy="146718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We can now directly enter applications into the State’s system for immediate eligibility determination.   </a:t>
          </a:r>
        </a:p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NO WAIT PERIOD FOR ENROLLMENT!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71622" y="71622"/>
        <a:ext cx="4428756" cy="13239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FE8F6-BA86-4776-AEBB-B27124439A12}">
      <dsp:nvSpPr>
        <dsp:cNvPr id="0" name=""/>
        <dsp:cNvSpPr/>
      </dsp:nvSpPr>
      <dsp:spPr>
        <a:xfrm>
          <a:off x="0" y="0"/>
          <a:ext cx="7772400" cy="11138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Because we bring in about $5M annually which is spent on additional health services for kids!</a:t>
          </a:r>
          <a:endParaRPr lang="en-US" sz="2800" kern="1200" dirty="0"/>
        </a:p>
      </dsp:txBody>
      <dsp:txXfrm>
        <a:off x="54373" y="54373"/>
        <a:ext cx="7663654" cy="1005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744C8-EF53-46E9-9B4A-8043F8CDFF3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BDE0D-0561-45DD-A38E-C3FE98845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35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BDE0D-0561-45DD-A38E-C3FE98845C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26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BDE0D-0561-45DD-A38E-C3FE98845C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8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BDE0D-0561-45DD-A38E-C3FE98845C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12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BDE0D-0561-45DD-A38E-C3FE98845C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12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BDE0D-0561-45DD-A38E-C3FE98845C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65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BDE0D-0561-45DD-A38E-C3FE98845C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20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BDE0D-0561-45DD-A38E-C3FE98845C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12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BDE0D-0561-45DD-A38E-C3FE98845C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12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BDE0D-0561-45DD-A38E-C3FE98845C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81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BDE0D-0561-45DD-A38E-C3FE98845C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8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BDE0D-0561-45DD-A38E-C3FE98845C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8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BDE0D-0561-45DD-A38E-C3FE98845C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8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BDE0D-0561-45DD-A38E-C3FE98845C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8050-C3CF-4EC1-9AD9-048494563797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B467-7B06-4359-A912-CBA36811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8050-C3CF-4EC1-9AD9-048494563797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B467-7B06-4359-A912-CBA36811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8050-C3CF-4EC1-9AD9-048494563797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B467-7B06-4359-A912-CBA36811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8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8050-C3CF-4EC1-9AD9-048494563797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B467-7B06-4359-A912-CBA36811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1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8050-C3CF-4EC1-9AD9-048494563797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B467-7B06-4359-A912-CBA36811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8050-C3CF-4EC1-9AD9-048494563797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B467-7B06-4359-A912-CBA36811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0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8050-C3CF-4EC1-9AD9-048494563797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B467-7B06-4359-A912-CBA36811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8050-C3CF-4EC1-9AD9-048494563797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B467-7B06-4359-A912-CBA36811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8050-C3CF-4EC1-9AD9-048494563797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B467-7B06-4359-A912-CBA36811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8050-C3CF-4EC1-9AD9-048494563797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B467-7B06-4359-A912-CBA36811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5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8050-C3CF-4EC1-9AD9-048494563797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B467-7B06-4359-A912-CBA36811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8050-C3CF-4EC1-9AD9-048494563797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9B467-7B06-4359-A912-CBA36811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8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9.jpg"/><Relationship Id="rId5" Type="http://schemas.openxmlformats.org/officeDocument/2006/relationships/hyperlink" Target="mailto:outreach@dpsk12.org" TargetMode="Externa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audio" Target="../media/audio1.wav"/><Relationship Id="rId3" Type="http://schemas.openxmlformats.org/officeDocument/2006/relationships/notesSlide" Target="../notesSlides/notesSlide12.xml"/><Relationship Id="rId7" Type="http://schemas.openxmlformats.org/officeDocument/2006/relationships/hyperlink" Target="https://drive.google.com/file/d/0B6KvxmXVtANnS0k5RU5MTlBXcTg/view?usp=sharing" TargetMode="External"/><Relationship Id="rId12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.jpeg"/><Relationship Id="rId11" Type="http://schemas.openxmlformats.org/officeDocument/2006/relationships/diagramColors" Target="../diagrams/colors3.xml"/><Relationship Id="rId5" Type="http://schemas.openxmlformats.org/officeDocument/2006/relationships/audio" Target="../media/audio7.wav"/><Relationship Id="rId10" Type="http://schemas.openxmlformats.org/officeDocument/2006/relationships/diagramQuickStyle" Target="../diagrams/quickStyle3.xml"/><Relationship Id="rId4" Type="http://schemas.openxmlformats.org/officeDocument/2006/relationships/audio" Target="../media/audio1.wav"/><Relationship Id="rId9" Type="http://schemas.openxmlformats.org/officeDocument/2006/relationships/diagramLayout" Target="../diagrams/layout3.xml"/><Relationship Id="rId14" Type="http://schemas.openxmlformats.org/officeDocument/2006/relationships/audio" Target="../media/audio7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.jpeg"/><Relationship Id="rId4" Type="http://schemas.openxmlformats.org/officeDocument/2006/relationships/audio" Target="../media/audio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1.ezedmed.infohandler.com/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hyperlink" Target="http://www.coconsortium.org/member-video/ezedmed-full-training-video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hyperlink" Target="http://www.eventbrite.com/o/the-consortium-1166243959?s=5461660" TargetMode="External"/><Relationship Id="rId5" Type="http://schemas.openxmlformats.org/officeDocument/2006/relationships/image" Target="../media/image2.jpe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file:///\\dpsnas01\admin\medicaid\Shared\DPS\19-20\Training\ezEdMed%20Guidepost%20%20Psychs%20and%20Social%20Workers%202019-20.docx" TargetMode="External"/><Relationship Id="rId3" Type="http://schemas.openxmlformats.org/officeDocument/2006/relationships/notesSlide" Target="../notesSlides/notesSlide5.xml"/><Relationship Id="rId7" Type="http://schemas.openxmlformats.org/officeDocument/2006/relationships/hyperlink" Target="file:///\\dpsnas01\admin\medicaid\Shared\DPS\19-20\Training\ezEdMed%20Guidepost%20Nursing%202019-2020.docx" TargetMode="External"/><Relationship Id="rId12" Type="http://schemas.openxmlformats.org/officeDocument/2006/relationships/hyperlink" Target="https://drive.google.com/a/dpsk12.net/file/d/0B6KvxmXVtANnU19hTkQ1MHRZQlk/view?usp=sharin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file:///\\dpsnas01\admin\medicaid\Shared\DPS\19-20\Training\ezEdMed%20Guidepost%202019-2020%20(general%20version).docx" TargetMode="External"/><Relationship Id="rId11" Type="http://schemas.openxmlformats.org/officeDocument/2006/relationships/hyperlink" Target="https://drive.google.com/a/dpsk12.net/file/d/0B6KvxmXVtANnTXMxSjlaU1ZJeGM/view?usp=sharing" TargetMode="External"/><Relationship Id="rId5" Type="http://schemas.openxmlformats.org/officeDocument/2006/relationships/image" Target="../media/image2.jpeg"/><Relationship Id="rId10" Type="http://schemas.openxmlformats.org/officeDocument/2006/relationships/hyperlink" Target="https://drive.google.com/a/dpsk12.net/file/d/0B6KvxmXVtANnQllja09RNUtsdE0/view?usp=sharing" TargetMode="External"/><Relationship Id="rId4" Type="http://schemas.openxmlformats.org/officeDocument/2006/relationships/audio" Target="../media/audio4.wav"/><Relationship Id="rId9" Type="http://schemas.openxmlformats.org/officeDocument/2006/relationships/hyperlink" Target="https://drive.google.com/a/dpsk12.net/file/d/0B6KvxmXVtANnOEpLZ2hESzBQOWM/view?usp=shar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s://vimeo.com/148944238" TargetMode="External"/><Relationship Id="rId5" Type="http://schemas.openxmlformats.org/officeDocument/2006/relationships/image" Target="../media/image2.jpeg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7.xml"/><Relationship Id="rId7" Type="http://schemas.openxmlformats.org/officeDocument/2006/relationships/hyperlink" Target="file:///\\dpsnas01\admin\medicaid\Shared\DPS\19-20\Time%20Study\Time%20Study%20Flyers\Time%20Study%20Flyer%202018-19%20MAC.docx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file:///\\dpsnas01\admin\medicaid\Shared\DPS\19-20\Time%20Study\Time%20Study%20Flyers\Time%20Study%20Flyer%202018-19%20for%20Mental%20Health%20Professionals.docx" TargetMode="External"/><Relationship Id="rId5" Type="http://schemas.openxmlformats.org/officeDocument/2006/relationships/hyperlink" Target="file:///\\dpsnas01\admin\medicaid\Shared\DPS\19-20\Time%20Study\Time%20Study%20Flyers\Time%20Study%20Flyer%202018-19%20for%20Paraprofessionals.docx" TargetMode="External"/><Relationship Id="rId4" Type="http://schemas.openxmlformats.org/officeDocument/2006/relationships/hyperlink" Target="file:///\\dpsnas01\admin\medicaid\Shared\DPS\19-20\Time%20Study\Time%20Study%20Flyers\Time%20Study%20Flyer%202018-19%20General%20Overview.docx" TargetMode="External"/><Relationship Id="rId9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7.jpg"/><Relationship Id="rId5" Type="http://schemas.openxmlformats.org/officeDocument/2006/relationships/hyperlink" Target="file:///\\dpsnas01\admin\medicaid\Shared\DPS\19-20\Parental%20Consents\Talking%20Points%20and%20Procedures%20for%20Medicaid%20Consent%202019-2020.docx" TargetMode="Externa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9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Data" Target="../diagrams/data1.xml"/><Relationship Id="rId5" Type="http://schemas.openxmlformats.org/officeDocument/2006/relationships/image" Target="../media/image2.jpeg"/><Relationship Id="rId10" Type="http://schemas.microsoft.com/office/2007/relationships/diagramDrawing" Target="../diagrams/drawing1.xml"/><Relationship Id="rId4" Type="http://schemas.openxmlformats.org/officeDocument/2006/relationships/audio" Target="../media/audio6.wav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838200" y="-1219200"/>
            <a:ext cx="13003895" cy="975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304800" y="3429000"/>
            <a:ext cx="7772400" cy="2895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Operations Team - Medicaid 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 smtClean="0"/>
              <a:t>(Part of Student Equity &amp; Opportunity)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dirty="0" smtClean="0"/>
              <a:t>2019-2020 Overview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83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254">
        <p14:reveal/>
      </p:transition>
    </mc:Choice>
    <mc:Fallback xmlns="">
      <p:transition spd="slow" advTm="52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_roll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4864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0960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Medicaid O&amp;E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868214" y="1219201"/>
            <a:ext cx="6917436" cy="3746500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868214" y="2343150"/>
            <a:ext cx="3506797" cy="1695449"/>
          </a:xfrm>
          <a:custGeom>
            <a:avLst/>
            <a:gdLst>
              <a:gd name="connsiteX0" fmla="*/ 0 w 2975514"/>
              <a:gd name="connsiteY0" fmla="*/ 249772 h 1498600"/>
              <a:gd name="connsiteX1" fmla="*/ 249772 w 2975514"/>
              <a:gd name="connsiteY1" fmla="*/ 0 h 1498600"/>
              <a:gd name="connsiteX2" fmla="*/ 2725742 w 2975514"/>
              <a:gd name="connsiteY2" fmla="*/ 0 h 1498600"/>
              <a:gd name="connsiteX3" fmla="*/ 2975514 w 2975514"/>
              <a:gd name="connsiteY3" fmla="*/ 249772 h 1498600"/>
              <a:gd name="connsiteX4" fmla="*/ 2975514 w 2975514"/>
              <a:gd name="connsiteY4" fmla="*/ 1248828 h 1498600"/>
              <a:gd name="connsiteX5" fmla="*/ 2725742 w 2975514"/>
              <a:gd name="connsiteY5" fmla="*/ 1498600 h 1498600"/>
              <a:gd name="connsiteX6" fmla="*/ 249772 w 2975514"/>
              <a:gd name="connsiteY6" fmla="*/ 1498600 h 1498600"/>
              <a:gd name="connsiteX7" fmla="*/ 0 w 2975514"/>
              <a:gd name="connsiteY7" fmla="*/ 1248828 h 1498600"/>
              <a:gd name="connsiteX8" fmla="*/ 0 w 2975514"/>
              <a:gd name="connsiteY8" fmla="*/ 249772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5514" h="1498600">
                <a:moveTo>
                  <a:pt x="0" y="249772"/>
                </a:moveTo>
                <a:cubicBezTo>
                  <a:pt x="0" y="111827"/>
                  <a:pt x="111827" y="0"/>
                  <a:pt x="249772" y="0"/>
                </a:cubicBezTo>
                <a:lnTo>
                  <a:pt x="2725742" y="0"/>
                </a:lnTo>
                <a:cubicBezTo>
                  <a:pt x="2863687" y="0"/>
                  <a:pt x="2975514" y="111827"/>
                  <a:pt x="2975514" y="249772"/>
                </a:cubicBezTo>
                <a:lnTo>
                  <a:pt x="2975514" y="1248828"/>
                </a:lnTo>
                <a:cubicBezTo>
                  <a:pt x="2975514" y="1386773"/>
                  <a:pt x="2863687" y="1498600"/>
                  <a:pt x="2725742" y="1498600"/>
                </a:cubicBezTo>
                <a:lnTo>
                  <a:pt x="249772" y="1498600"/>
                </a:lnTo>
                <a:cubicBezTo>
                  <a:pt x="111827" y="1498600"/>
                  <a:pt x="0" y="1386773"/>
                  <a:pt x="0" y="1248828"/>
                </a:cubicBezTo>
                <a:lnTo>
                  <a:pt x="0" y="24977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116" tIns="134116" rIns="134116" bIns="134116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tx1"/>
                </a:solidFill>
              </a:rPr>
              <a:t>We schedule one-on-one appointments</a:t>
            </a:r>
            <a:endParaRPr lang="en-US" sz="2000" b="1" kern="12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92574" y="2343151"/>
            <a:ext cx="3332226" cy="1695448"/>
          </a:xfrm>
          <a:custGeom>
            <a:avLst/>
            <a:gdLst>
              <a:gd name="connsiteX0" fmla="*/ 0 w 2975514"/>
              <a:gd name="connsiteY0" fmla="*/ 249772 h 1498600"/>
              <a:gd name="connsiteX1" fmla="*/ 249772 w 2975514"/>
              <a:gd name="connsiteY1" fmla="*/ 0 h 1498600"/>
              <a:gd name="connsiteX2" fmla="*/ 2725742 w 2975514"/>
              <a:gd name="connsiteY2" fmla="*/ 0 h 1498600"/>
              <a:gd name="connsiteX3" fmla="*/ 2975514 w 2975514"/>
              <a:gd name="connsiteY3" fmla="*/ 249772 h 1498600"/>
              <a:gd name="connsiteX4" fmla="*/ 2975514 w 2975514"/>
              <a:gd name="connsiteY4" fmla="*/ 1248828 h 1498600"/>
              <a:gd name="connsiteX5" fmla="*/ 2725742 w 2975514"/>
              <a:gd name="connsiteY5" fmla="*/ 1498600 h 1498600"/>
              <a:gd name="connsiteX6" fmla="*/ 249772 w 2975514"/>
              <a:gd name="connsiteY6" fmla="*/ 1498600 h 1498600"/>
              <a:gd name="connsiteX7" fmla="*/ 0 w 2975514"/>
              <a:gd name="connsiteY7" fmla="*/ 1248828 h 1498600"/>
              <a:gd name="connsiteX8" fmla="*/ 0 w 2975514"/>
              <a:gd name="connsiteY8" fmla="*/ 249772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5514" h="1498600">
                <a:moveTo>
                  <a:pt x="0" y="249772"/>
                </a:moveTo>
                <a:cubicBezTo>
                  <a:pt x="0" y="111827"/>
                  <a:pt x="111827" y="0"/>
                  <a:pt x="249772" y="0"/>
                </a:cubicBezTo>
                <a:lnTo>
                  <a:pt x="2725742" y="0"/>
                </a:lnTo>
                <a:cubicBezTo>
                  <a:pt x="2863687" y="0"/>
                  <a:pt x="2975514" y="111827"/>
                  <a:pt x="2975514" y="249772"/>
                </a:cubicBezTo>
                <a:lnTo>
                  <a:pt x="2975514" y="1248828"/>
                </a:lnTo>
                <a:cubicBezTo>
                  <a:pt x="2975514" y="1386773"/>
                  <a:pt x="2863687" y="1498600"/>
                  <a:pt x="2725742" y="1498600"/>
                </a:cubicBezTo>
                <a:lnTo>
                  <a:pt x="249772" y="1498600"/>
                </a:lnTo>
                <a:cubicBezTo>
                  <a:pt x="111827" y="1498600"/>
                  <a:pt x="0" y="1386773"/>
                  <a:pt x="0" y="1248828"/>
                </a:cubicBezTo>
                <a:lnTo>
                  <a:pt x="0" y="24977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116" tIns="134116" rIns="134116" bIns="134116" numCol="1" spcCol="1270" anchor="t" anchorCtr="0">
            <a:noAutofit/>
          </a:bodyPr>
          <a:lstStyle/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tx1"/>
                </a:solidFill>
              </a:rPr>
              <a:t>We meet parents in any neighborhood school or other public place in the community</a:t>
            </a:r>
            <a:endParaRPr lang="en-US" sz="2000" b="1" kern="1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61" y="4858385"/>
            <a:ext cx="2700019" cy="2025015"/>
          </a:xfrm>
          <a:prstGeom prst="rect">
            <a:avLst/>
          </a:prstGeom>
          <a:noFill/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796357329"/>
              </p:ext>
            </p:extLst>
          </p:nvPr>
        </p:nvGraphicFramePr>
        <p:xfrm>
          <a:off x="1066800" y="5410200"/>
          <a:ext cx="4572000" cy="147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3771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1682">
        <p14:reveal/>
      </p:transition>
    </mc:Choice>
    <mc:Fallback xmlns="">
      <p:transition spd="slow" advTm="216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Graphic spid="1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09600" y="762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76200"/>
            <a:ext cx="7467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Medicaid O&amp;E</a:t>
            </a:r>
            <a:r>
              <a:rPr lang="en-US" sz="3600" dirty="0"/>
              <a:t> </a:t>
            </a:r>
            <a:r>
              <a:rPr lang="en-US" sz="3600" dirty="0" smtClean="0"/>
              <a:t>– How to Get Services</a:t>
            </a:r>
            <a:endParaRPr lang="en-US" sz="3600" dirty="0"/>
          </a:p>
        </p:txBody>
      </p:sp>
      <p:sp>
        <p:nvSpPr>
          <p:cNvPr id="8" name="Freeform 7"/>
          <p:cNvSpPr/>
          <p:nvPr/>
        </p:nvSpPr>
        <p:spPr>
          <a:xfrm>
            <a:off x="377371" y="1641575"/>
            <a:ext cx="5562600" cy="1026298"/>
          </a:xfrm>
          <a:custGeom>
            <a:avLst/>
            <a:gdLst>
              <a:gd name="connsiteX0" fmla="*/ 0 w 8382000"/>
              <a:gd name="connsiteY0" fmla="*/ 298356 h 1790100"/>
              <a:gd name="connsiteX1" fmla="*/ 298356 w 8382000"/>
              <a:gd name="connsiteY1" fmla="*/ 0 h 1790100"/>
              <a:gd name="connsiteX2" fmla="*/ 8083644 w 8382000"/>
              <a:gd name="connsiteY2" fmla="*/ 0 h 1790100"/>
              <a:gd name="connsiteX3" fmla="*/ 8382000 w 8382000"/>
              <a:gd name="connsiteY3" fmla="*/ 298356 h 1790100"/>
              <a:gd name="connsiteX4" fmla="*/ 8382000 w 8382000"/>
              <a:gd name="connsiteY4" fmla="*/ 1491744 h 1790100"/>
              <a:gd name="connsiteX5" fmla="*/ 8083644 w 8382000"/>
              <a:gd name="connsiteY5" fmla="*/ 1790100 h 1790100"/>
              <a:gd name="connsiteX6" fmla="*/ 298356 w 8382000"/>
              <a:gd name="connsiteY6" fmla="*/ 1790100 h 1790100"/>
              <a:gd name="connsiteX7" fmla="*/ 0 w 8382000"/>
              <a:gd name="connsiteY7" fmla="*/ 1491744 h 1790100"/>
              <a:gd name="connsiteX8" fmla="*/ 0 w 8382000"/>
              <a:gd name="connsiteY8" fmla="*/ 298356 h 179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2000" h="1790100">
                <a:moveTo>
                  <a:pt x="0" y="298356"/>
                </a:moveTo>
                <a:cubicBezTo>
                  <a:pt x="0" y="133579"/>
                  <a:pt x="133579" y="0"/>
                  <a:pt x="298356" y="0"/>
                </a:cubicBezTo>
                <a:lnTo>
                  <a:pt x="8083644" y="0"/>
                </a:lnTo>
                <a:cubicBezTo>
                  <a:pt x="8248421" y="0"/>
                  <a:pt x="8382000" y="133579"/>
                  <a:pt x="8382000" y="298356"/>
                </a:cubicBezTo>
                <a:lnTo>
                  <a:pt x="8382000" y="1491744"/>
                </a:lnTo>
                <a:cubicBezTo>
                  <a:pt x="8382000" y="1656521"/>
                  <a:pt x="8248421" y="1790100"/>
                  <a:pt x="8083644" y="1790100"/>
                </a:cubicBezTo>
                <a:lnTo>
                  <a:pt x="298356" y="1790100"/>
                </a:lnTo>
                <a:cubicBezTo>
                  <a:pt x="133579" y="1790100"/>
                  <a:pt x="0" y="1656521"/>
                  <a:pt x="0" y="1491744"/>
                </a:cubicBezTo>
                <a:lnTo>
                  <a:pt x="0" y="298356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8835" tIns="258835" rIns="258835" bIns="258835" numCol="1" spcCol="1270" anchor="ctr" anchorCtr="0">
            <a:noAutofit/>
          </a:bodyPr>
          <a:lstStyle/>
          <a:p>
            <a:pPr lvl="0" algn="l" defTabSz="2000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1"/>
                </a:solidFill>
              </a:rPr>
              <a:t>You can refer a family for us to contact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77371" y="2900481"/>
            <a:ext cx="5220063" cy="903765"/>
          </a:xfrm>
          <a:custGeom>
            <a:avLst/>
            <a:gdLst>
              <a:gd name="connsiteX0" fmla="*/ 0 w 8382000"/>
              <a:gd name="connsiteY0" fmla="*/ 298356 h 1790100"/>
              <a:gd name="connsiteX1" fmla="*/ 298356 w 8382000"/>
              <a:gd name="connsiteY1" fmla="*/ 0 h 1790100"/>
              <a:gd name="connsiteX2" fmla="*/ 8083644 w 8382000"/>
              <a:gd name="connsiteY2" fmla="*/ 0 h 1790100"/>
              <a:gd name="connsiteX3" fmla="*/ 8382000 w 8382000"/>
              <a:gd name="connsiteY3" fmla="*/ 298356 h 1790100"/>
              <a:gd name="connsiteX4" fmla="*/ 8382000 w 8382000"/>
              <a:gd name="connsiteY4" fmla="*/ 1491744 h 1790100"/>
              <a:gd name="connsiteX5" fmla="*/ 8083644 w 8382000"/>
              <a:gd name="connsiteY5" fmla="*/ 1790100 h 1790100"/>
              <a:gd name="connsiteX6" fmla="*/ 298356 w 8382000"/>
              <a:gd name="connsiteY6" fmla="*/ 1790100 h 1790100"/>
              <a:gd name="connsiteX7" fmla="*/ 0 w 8382000"/>
              <a:gd name="connsiteY7" fmla="*/ 1491744 h 1790100"/>
              <a:gd name="connsiteX8" fmla="*/ 0 w 8382000"/>
              <a:gd name="connsiteY8" fmla="*/ 298356 h 179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2000" h="1790100">
                <a:moveTo>
                  <a:pt x="0" y="298356"/>
                </a:moveTo>
                <a:cubicBezTo>
                  <a:pt x="0" y="133579"/>
                  <a:pt x="133579" y="0"/>
                  <a:pt x="298356" y="0"/>
                </a:cubicBezTo>
                <a:lnTo>
                  <a:pt x="8083644" y="0"/>
                </a:lnTo>
                <a:cubicBezTo>
                  <a:pt x="8248421" y="0"/>
                  <a:pt x="8382000" y="133579"/>
                  <a:pt x="8382000" y="298356"/>
                </a:cubicBezTo>
                <a:lnTo>
                  <a:pt x="8382000" y="1491744"/>
                </a:lnTo>
                <a:cubicBezTo>
                  <a:pt x="8382000" y="1656521"/>
                  <a:pt x="8248421" y="1790100"/>
                  <a:pt x="8083644" y="1790100"/>
                </a:cubicBezTo>
                <a:lnTo>
                  <a:pt x="298356" y="1790100"/>
                </a:lnTo>
                <a:cubicBezTo>
                  <a:pt x="133579" y="1790100"/>
                  <a:pt x="0" y="1656521"/>
                  <a:pt x="0" y="1491744"/>
                </a:cubicBezTo>
                <a:lnTo>
                  <a:pt x="0" y="298356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8835" tIns="258835" rIns="258835" bIns="258835" numCol="1" spcCol="1270" anchor="ctr" anchorCtr="0">
            <a:noAutofit/>
          </a:bodyPr>
          <a:lstStyle/>
          <a:p>
            <a:pPr lvl="0" algn="l" defTabSz="2000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1"/>
                </a:solidFill>
              </a:rPr>
              <a:t>Or families can contact us directly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61225" y="3701143"/>
            <a:ext cx="3200400" cy="1190249"/>
            <a:chOff x="762000" y="5402325"/>
            <a:chExt cx="3200400" cy="1190249"/>
          </a:xfrm>
          <a:solidFill>
            <a:srgbClr val="FFFF00"/>
          </a:solidFill>
        </p:grpSpPr>
        <p:sp>
          <p:nvSpPr>
            <p:cNvPr id="13" name="Freeform 12"/>
            <p:cNvSpPr/>
            <p:nvPr/>
          </p:nvSpPr>
          <p:spPr>
            <a:xfrm>
              <a:off x="762000" y="5402325"/>
              <a:ext cx="3200400" cy="551655"/>
            </a:xfrm>
            <a:custGeom>
              <a:avLst/>
              <a:gdLst>
                <a:gd name="connsiteX0" fmla="*/ 0 w 3200400"/>
                <a:gd name="connsiteY0" fmla="*/ 91944 h 551655"/>
                <a:gd name="connsiteX1" fmla="*/ 91944 w 3200400"/>
                <a:gd name="connsiteY1" fmla="*/ 0 h 551655"/>
                <a:gd name="connsiteX2" fmla="*/ 3108456 w 3200400"/>
                <a:gd name="connsiteY2" fmla="*/ 0 h 551655"/>
                <a:gd name="connsiteX3" fmla="*/ 3200400 w 3200400"/>
                <a:gd name="connsiteY3" fmla="*/ 91944 h 551655"/>
                <a:gd name="connsiteX4" fmla="*/ 3200400 w 3200400"/>
                <a:gd name="connsiteY4" fmla="*/ 459711 h 551655"/>
                <a:gd name="connsiteX5" fmla="*/ 3108456 w 3200400"/>
                <a:gd name="connsiteY5" fmla="*/ 551655 h 551655"/>
                <a:gd name="connsiteX6" fmla="*/ 91944 w 3200400"/>
                <a:gd name="connsiteY6" fmla="*/ 551655 h 551655"/>
                <a:gd name="connsiteX7" fmla="*/ 0 w 3200400"/>
                <a:gd name="connsiteY7" fmla="*/ 459711 h 551655"/>
                <a:gd name="connsiteX8" fmla="*/ 0 w 3200400"/>
                <a:gd name="connsiteY8" fmla="*/ 91944 h 55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0400" h="551655">
                  <a:moveTo>
                    <a:pt x="0" y="91944"/>
                  </a:moveTo>
                  <a:cubicBezTo>
                    <a:pt x="0" y="41165"/>
                    <a:pt x="41165" y="0"/>
                    <a:pt x="91944" y="0"/>
                  </a:cubicBezTo>
                  <a:lnTo>
                    <a:pt x="3108456" y="0"/>
                  </a:lnTo>
                  <a:cubicBezTo>
                    <a:pt x="3159235" y="0"/>
                    <a:pt x="3200400" y="41165"/>
                    <a:pt x="3200400" y="91944"/>
                  </a:cubicBezTo>
                  <a:lnTo>
                    <a:pt x="3200400" y="459711"/>
                  </a:lnTo>
                  <a:cubicBezTo>
                    <a:pt x="3200400" y="510490"/>
                    <a:pt x="3159235" y="551655"/>
                    <a:pt x="3108456" y="551655"/>
                  </a:cubicBezTo>
                  <a:lnTo>
                    <a:pt x="91944" y="551655"/>
                  </a:lnTo>
                  <a:cubicBezTo>
                    <a:pt x="41165" y="551655"/>
                    <a:pt x="0" y="510490"/>
                    <a:pt x="0" y="459711"/>
                  </a:cubicBezTo>
                  <a:lnTo>
                    <a:pt x="0" y="9194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560" tIns="114560" rIns="114560" bIns="114560" numCol="1" spcCol="1270" anchor="ctr" anchorCtr="0">
              <a:noAutofit/>
            </a:bodyPr>
            <a:lstStyle/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>
                  <a:solidFill>
                    <a:schemeClr val="tx1"/>
                  </a:solidFill>
                </a:rPr>
                <a:t>720.423.3661</a:t>
              </a:r>
              <a:endParaRPr lang="en-US" sz="23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62000" y="6040919"/>
              <a:ext cx="3200400" cy="551655"/>
            </a:xfrm>
            <a:custGeom>
              <a:avLst/>
              <a:gdLst>
                <a:gd name="connsiteX0" fmla="*/ 0 w 3200400"/>
                <a:gd name="connsiteY0" fmla="*/ 91944 h 551655"/>
                <a:gd name="connsiteX1" fmla="*/ 91944 w 3200400"/>
                <a:gd name="connsiteY1" fmla="*/ 0 h 551655"/>
                <a:gd name="connsiteX2" fmla="*/ 3108456 w 3200400"/>
                <a:gd name="connsiteY2" fmla="*/ 0 h 551655"/>
                <a:gd name="connsiteX3" fmla="*/ 3200400 w 3200400"/>
                <a:gd name="connsiteY3" fmla="*/ 91944 h 551655"/>
                <a:gd name="connsiteX4" fmla="*/ 3200400 w 3200400"/>
                <a:gd name="connsiteY4" fmla="*/ 459711 h 551655"/>
                <a:gd name="connsiteX5" fmla="*/ 3108456 w 3200400"/>
                <a:gd name="connsiteY5" fmla="*/ 551655 h 551655"/>
                <a:gd name="connsiteX6" fmla="*/ 91944 w 3200400"/>
                <a:gd name="connsiteY6" fmla="*/ 551655 h 551655"/>
                <a:gd name="connsiteX7" fmla="*/ 0 w 3200400"/>
                <a:gd name="connsiteY7" fmla="*/ 459711 h 551655"/>
                <a:gd name="connsiteX8" fmla="*/ 0 w 3200400"/>
                <a:gd name="connsiteY8" fmla="*/ 91944 h 55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0400" h="551655">
                  <a:moveTo>
                    <a:pt x="0" y="91944"/>
                  </a:moveTo>
                  <a:cubicBezTo>
                    <a:pt x="0" y="41165"/>
                    <a:pt x="41165" y="0"/>
                    <a:pt x="91944" y="0"/>
                  </a:cubicBezTo>
                  <a:lnTo>
                    <a:pt x="3108456" y="0"/>
                  </a:lnTo>
                  <a:cubicBezTo>
                    <a:pt x="3159235" y="0"/>
                    <a:pt x="3200400" y="41165"/>
                    <a:pt x="3200400" y="91944"/>
                  </a:cubicBezTo>
                  <a:lnTo>
                    <a:pt x="3200400" y="459711"/>
                  </a:lnTo>
                  <a:cubicBezTo>
                    <a:pt x="3200400" y="510490"/>
                    <a:pt x="3159235" y="551655"/>
                    <a:pt x="3108456" y="551655"/>
                  </a:cubicBezTo>
                  <a:lnTo>
                    <a:pt x="91944" y="551655"/>
                  </a:lnTo>
                  <a:cubicBezTo>
                    <a:pt x="41165" y="551655"/>
                    <a:pt x="0" y="510490"/>
                    <a:pt x="0" y="459711"/>
                  </a:cubicBezTo>
                  <a:lnTo>
                    <a:pt x="0" y="9194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560" tIns="114560" rIns="114560" bIns="114560" numCol="1" spcCol="1270" anchor="ctr" anchorCtr="0">
              <a:noAutofit/>
            </a:bodyPr>
            <a:lstStyle/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>
                  <a:hlinkClick r:id="rId5"/>
                </a:rPr>
                <a:t>outreach@dpsk12.org</a:t>
              </a:r>
              <a:endParaRPr lang="en-US" sz="2300" kern="12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371600"/>
            <a:ext cx="3505200" cy="594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686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4612">
        <p14:reveal/>
      </p:transition>
    </mc:Choice>
    <mc:Fallback xmlns="">
      <p:transition spd="slow" advTm="146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4864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76200"/>
            <a:ext cx="7467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Medicaid Supports Kids’ Health!</a:t>
            </a:r>
            <a:endParaRPr lang="en-US" sz="3600" dirty="0"/>
          </a:p>
        </p:txBody>
      </p:sp>
      <p:sp>
        <p:nvSpPr>
          <p:cNvPr id="7" name="Freeform 6"/>
          <p:cNvSpPr/>
          <p:nvPr/>
        </p:nvSpPr>
        <p:spPr>
          <a:xfrm>
            <a:off x="2133600" y="1324939"/>
            <a:ext cx="6477000" cy="923701"/>
          </a:xfrm>
          <a:custGeom>
            <a:avLst/>
            <a:gdLst>
              <a:gd name="connsiteX0" fmla="*/ 0 w 8382000"/>
              <a:gd name="connsiteY0" fmla="*/ 366607 h 2199600"/>
              <a:gd name="connsiteX1" fmla="*/ 366607 w 8382000"/>
              <a:gd name="connsiteY1" fmla="*/ 0 h 2199600"/>
              <a:gd name="connsiteX2" fmla="*/ 8015393 w 8382000"/>
              <a:gd name="connsiteY2" fmla="*/ 0 h 2199600"/>
              <a:gd name="connsiteX3" fmla="*/ 8382000 w 8382000"/>
              <a:gd name="connsiteY3" fmla="*/ 366607 h 2199600"/>
              <a:gd name="connsiteX4" fmla="*/ 8382000 w 8382000"/>
              <a:gd name="connsiteY4" fmla="*/ 1832993 h 2199600"/>
              <a:gd name="connsiteX5" fmla="*/ 8015393 w 8382000"/>
              <a:gd name="connsiteY5" fmla="*/ 2199600 h 2199600"/>
              <a:gd name="connsiteX6" fmla="*/ 366607 w 8382000"/>
              <a:gd name="connsiteY6" fmla="*/ 2199600 h 2199600"/>
              <a:gd name="connsiteX7" fmla="*/ 0 w 8382000"/>
              <a:gd name="connsiteY7" fmla="*/ 1832993 h 2199600"/>
              <a:gd name="connsiteX8" fmla="*/ 0 w 8382000"/>
              <a:gd name="connsiteY8" fmla="*/ 366607 h 219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2000" h="2199600">
                <a:moveTo>
                  <a:pt x="0" y="366607"/>
                </a:moveTo>
                <a:cubicBezTo>
                  <a:pt x="0" y="164136"/>
                  <a:pt x="164136" y="0"/>
                  <a:pt x="366607" y="0"/>
                </a:cubicBezTo>
                <a:lnTo>
                  <a:pt x="8015393" y="0"/>
                </a:lnTo>
                <a:cubicBezTo>
                  <a:pt x="8217864" y="0"/>
                  <a:pt x="8382000" y="164136"/>
                  <a:pt x="8382000" y="366607"/>
                </a:cubicBezTo>
                <a:lnTo>
                  <a:pt x="8382000" y="1832993"/>
                </a:lnTo>
                <a:cubicBezTo>
                  <a:pt x="8382000" y="2035464"/>
                  <a:pt x="8217864" y="2199600"/>
                  <a:pt x="8015393" y="2199600"/>
                </a:cubicBezTo>
                <a:lnTo>
                  <a:pt x="366607" y="2199600"/>
                </a:lnTo>
                <a:cubicBezTo>
                  <a:pt x="164136" y="2199600"/>
                  <a:pt x="0" y="2035464"/>
                  <a:pt x="0" y="1832993"/>
                </a:cubicBezTo>
                <a:lnTo>
                  <a:pt x="0" y="366607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776" tIns="259776" rIns="259776" bIns="259776" numCol="1" spcCol="1270" anchor="ctr" anchorCtr="0">
            <a:noAutofit/>
          </a:bodyPr>
          <a:lstStyle/>
          <a:p>
            <a:pPr lvl="0" algn="l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/>
              <a:t>Why do we do all this work?  </a:t>
            </a:r>
            <a:endParaRPr lang="en-US" sz="4000" kern="1200" dirty="0"/>
          </a:p>
        </p:txBody>
      </p:sp>
      <p:sp>
        <p:nvSpPr>
          <p:cNvPr id="8" name="Freeform 7"/>
          <p:cNvSpPr/>
          <p:nvPr/>
        </p:nvSpPr>
        <p:spPr>
          <a:xfrm>
            <a:off x="762000" y="4210500"/>
            <a:ext cx="8382000" cy="2199600"/>
          </a:xfrm>
          <a:custGeom>
            <a:avLst/>
            <a:gdLst>
              <a:gd name="connsiteX0" fmla="*/ 0 w 8382000"/>
              <a:gd name="connsiteY0" fmla="*/ 366607 h 2199600"/>
              <a:gd name="connsiteX1" fmla="*/ 366607 w 8382000"/>
              <a:gd name="connsiteY1" fmla="*/ 0 h 2199600"/>
              <a:gd name="connsiteX2" fmla="*/ 8015393 w 8382000"/>
              <a:gd name="connsiteY2" fmla="*/ 0 h 2199600"/>
              <a:gd name="connsiteX3" fmla="*/ 8382000 w 8382000"/>
              <a:gd name="connsiteY3" fmla="*/ 366607 h 2199600"/>
              <a:gd name="connsiteX4" fmla="*/ 8382000 w 8382000"/>
              <a:gd name="connsiteY4" fmla="*/ 1832993 h 2199600"/>
              <a:gd name="connsiteX5" fmla="*/ 8015393 w 8382000"/>
              <a:gd name="connsiteY5" fmla="*/ 2199600 h 2199600"/>
              <a:gd name="connsiteX6" fmla="*/ 366607 w 8382000"/>
              <a:gd name="connsiteY6" fmla="*/ 2199600 h 2199600"/>
              <a:gd name="connsiteX7" fmla="*/ 0 w 8382000"/>
              <a:gd name="connsiteY7" fmla="*/ 1832993 h 2199600"/>
              <a:gd name="connsiteX8" fmla="*/ 0 w 8382000"/>
              <a:gd name="connsiteY8" fmla="*/ 366607 h 219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2000" h="2199600">
                <a:moveTo>
                  <a:pt x="0" y="366607"/>
                </a:moveTo>
                <a:cubicBezTo>
                  <a:pt x="0" y="164136"/>
                  <a:pt x="164136" y="0"/>
                  <a:pt x="366607" y="0"/>
                </a:cubicBezTo>
                <a:lnTo>
                  <a:pt x="8015393" y="0"/>
                </a:lnTo>
                <a:cubicBezTo>
                  <a:pt x="8217864" y="0"/>
                  <a:pt x="8382000" y="164136"/>
                  <a:pt x="8382000" y="366607"/>
                </a:cubicBezTo>
                <a:lnTo>
                  <a:pt x="8382000" y="1832993"/>
                </a:lnTo>
                <a:cubicBezTo>
                  <a:pt x="8382000" y="2035464"/>
                  <a:pt x="8217864" y="2199600"/>
                  <a:pt x="8015393" y="2199600"/>
                </a:cubicBezTo>
                <a:lnTo>
                  <a:pt x="366607" y="2199600"/>
                </a:lnTo>
                <a:cubicBezTo>
                  <a:pt x="164136" y="2199600"/>
                  <a:pt x="0" y="2035464"/>
                  <a:pt x="0" y="1832993"/>
                </a:cubicBezTo>
                <a:lnTo>
                  <a:pt x="0" y="366607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776" tIns="259776" rIns="259776" bIns="259776" numCol="1" spcCol="1270" anchor="ctr" anchorCtr="0">
            <a:noAutofit/>
          </a:bodyPr>
          <a:lstStyle/>
          <a:p>
            <a:pPr lvl="0" algn="l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>
                <a:hlinkClick r:id="rId7"/>
              </a:rPr>
              <a:t>Click this link to see Medicaid funding pie chart</a:t>
            </a:r>
            <a:r>
              <a:rPr lang="en-US" sz="4000" kern="1200" dirty="0" smtClean="0"/>
              <a:t> </a:t>
            </a:r>
            <a:r>
              <a:rPr lang="en-US" sz="2000" kern="1200" dirty="0" smtClean="0"/>
              <a:t>(right click and select Open Hyperlink)</a:t>
            </a:r>
            <a:endParaRPr lang="en-US" sz="4000" kern="12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65391624"/>
              </p:ext>
            </p:extLst>
          </p:nvPr>
        </p:nvGraphicFramePr>
        <p:xfrm>
          <a:off x="441960" y="2767904"/>
          <a:ext cx="7772400" cy="1118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1787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7200">
        <p14:reveal/>
      </p:transition>
    </mc:Choice>
    <mc:Fallback xmlns="">
      <p:transition spd="slow" advTm="172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" presetID="2" presetClass="entr" presetSubtype="3" fill="hold" grpId="0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drum_roll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4" presetID="26" presetClass="entr" presetSubtype="0" fill="hold" grpId="0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jackp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Graphic spid="10" grpId="0">
            <p:bldAsOne/>
          </p:bldGraphic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" presetID="2" presetClass="entr" presetSubtype="3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drum_roll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4" presetID="26" presetClass="entr" presetSubtype="0" fill="hold" grpId="0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jackp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Graphic spid="10" grpId="0">
            <p:bldAsOne/>
          </p:bldGraphic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4800" y="17236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00" y="152400"/>
            <a:ext cx="8229600" cy="1143000"/>
          </a:xfrm>
        </p:spPr>
        <p:txBody>
          <a:bodyPr/>
          <a:lstStyle/>
          <a:p>
            <a:pPr marL="2293938"/>
            <a:r>
              <a:rPr lang="en-US" dirty="0" smtClean="0"/>
              <a:t>Our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00200" y="1447800"/>
            <a:ext cx="10715171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905000" y="3536949"/>
            <a:ext cx="2749318" cy="1752600"/>
          </a:xfrm>
          <a:prstGeom prst="ellipse">
            <a:avLst/>
          </a:prstGeom>
          <a:solidFill>
            <a:srgbClr val="2EF9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Rosa Melendez-Nguyen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Supervisor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720.423.2639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Trapezoid 8"/>
          <p:cNvSpPr/>
          <p:nvPr/>
        </p:nvSpPr>
        <p:spPr>
          <a:xfrm>
            <a:off x="5951855" y="1925002"/>
            <a:ext cx="2514600" cy="1219200"/>
          </a:xfrm>
          <a:prstGeom prst="trapezoid">
            <a:avLst/>
          </a:prstGeom>
          <a:solidFill>
            <a:srgbClr val="2EF9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Leticia Rezende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O&amp;E Coordinator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720.423.2638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Flowchart: Merge 9"/>
          <p:cNvSpPr/>
          <p:nvPr/>
        </p:nvSpPr>
        <p:spPr>
          <a:xfrm>
            <a:off x="-1039952" y="4546372"/>
            <a:ext cx="2366604" cy="1518104"/>
          </a:xfrm>
          <a:prstGeom prst="flowChartMerge">
            <a:avLst/>
          </a:prstGeom>
          <a:solidFill>
            <a:srgbClr val="2EF9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Sherri Hurt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OS2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720.423.2637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Wave 10"/>
          <p:cNvSpPr/>
          <p:nvPr/>
        </p:nvSpPr>
        <p:spPr>
          <a:xfrm>
            <a:off x="2348185" y="1650773"/>
            <a:ext cx="2398485" cy="1524000"/>
          </a:xfrm>
          <a:prstGeom prst="wave">
            <a:avLst/>
          </a:prstGeom>
          <a:solidFill>
            <a:srgbClr val="2EF9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Andrea Castaneda 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Program Analyst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720.423.2636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gular Pentagon 13"/>
          <p:cNvSpPr/>
          <p:nvPr/>
        </p:nvSpPr>
        <p:spPr>
          <a:xfrm>
            <a:off x="1689874" y="5637031"/>
            <a:ext cx="2711625" cy="1754370"/>
          </a:xfrm>
          <a:prstGeom prst="pentagon">
            <a:avLst/>
          </a:prstGeom>
          <a:solidFill>
            <a:srgbClr val="2EF9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Candy Velez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O&amp;E Specialist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720.775.8075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5324359" y="4211002"/>
            <a:ext cx="2895600" cy="1447800"/>
          </a:xfrm>
          <a:prstGeom prst="horizontalScroll">
            <a:avLst/>
          </a:prstGeom>
          <a:solidFill>
            <a:srgbClr val="2EF9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Zulma Oronia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O&amp;E Specialist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720.219.0238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8" name="Teardrop 17"/>
          <p:cNvSpPr/>
          <p:nvPr/>
        </p:nvSpPr>
        <p:spPr>
          <a:xfrm>
            <a:off x="-1219199" y="1806667"/>
            <a:ext cx="2362200" cy="1582510"/>
          </a:xfrm>
          <a:prstGeom prst="teardrop">
            <a:avLst/>
          </a:prstGeom>
          <a:solidFill>
            <a:srgbClr val="2EF9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chemeClr val="tx1"/>
                </a:solidFill>
              </a:rPr>
              <a:t>Nancy </a:t>
            </a:r>
            <a:r>
              <a:rPr lang="en-US" sz="1400" b="1" i="1" dirty="0" err="1" smtClean="0">
                <a:solidFill>
                  <a:schemeClr val="tx1"/>
                </a:solidFill>
              </a:rPr>
              <a:t>Vidarte</a:t>
            </a:r>
            <a:r>
              <a:rPr lang="en-US" sz="1400" b="1" i="1" dirty="0" smtClean="0">
                <a:solidFill>
                  <a:schemeClr val="tx1"/>
                </a:solidFill>
              </a:rPr>
              <a:t>-McCoy</a:t>
            </a:r>
          </a:p>
          <a:p>
            <a:pPr algn="ctr"/>
            <a:r>
              <a:rPr lang="en-US" sz="1400" b="1" i="1" dirty="0" smtClean="0">
                <a:solidFill>
                  <a:schemeClr val="tx1"/>
                </a:solidFill>
              </a:rPr>
              <a:t>O&amp;E Specialist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720.346.1161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56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2698">
        <p14:reveal/>
      </p:transition>
    </mc:Choice>
    <mc:Fallback xmlns="">
      <p:transition spd="slow" advTm="226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4864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4876800" cy="838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36" y="1066800"/>
            <a:ext cx="8686800" cy="6019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err="1" smtClean="0"/>
              <a:t>ezEdMed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District’s web-based IEP service documentation system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RMTS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State of CO Random Moment Time Study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Consent for Medicaid Reimbursement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Outreach &amp; Enrollment (O&amp;E) Program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How DPS Medicaid supports students!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61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4385">
        <p14:reveal/>
      </p:transition>
    </mc:Choice>
    <mc:Fallback xmlns="">
      <p:transition spd="slow" advTm="143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_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_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1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_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_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2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_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02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_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202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_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480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534400" cy="6279432"/>
          </a:xfrm>
          <a:noFill/>
        </p:spPr>
        <p:txBody>
          <a:bodyPr>
            <a:noAutofit/>
          </a:bodyPr>
          <a:lstStyle/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 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(Note for nurses: HCP box must be checked in Enrich)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5943600" cy="838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 smtClean="0"/>
              <a:t>ezEdMed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5141579"/>
            <a:ext cx="3276600" cy="17430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90600" y="1402466"/>
            <a:ext cx="6172200" cy="95973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ezEdMed</a:t>
            </a:r>
            <a:r>
              <a:rPr lang="en-US" sz="2800" b="1" dirty="0">
                <a:solidFill>
                  <a:schemeClr val="tx1"/>
                </a:solidFill>
              </a:rPr>
              <a:t> is DPS’ web-based IEP service documentation system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81400" y="2432980"/>
            <a:ext cx="5334000" cy="75170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 dirty="0">
                <a:solidFill>
                  <a:schemeClr val="tx1"/>
                </a:solidFill>
              </a:rPr>
              <a:t>All direct services and </a:t>
            </a:r>
            <a:r>
              <a:rPr lang="en-US" sz="2400" b="1" dirty="0" smtClean="0">
                <a:solidFill>
                  <a:schemeClr val="tx1"/>
                </a:solidFill>
              </a:rPr>
              <a:t>assessments are entered regardless of Medicaid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19200" y="3488048"/>
            <a:ext cx="6972300" cy="6240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Website: </a:t>
            </a:r>
            <a:r>
              <a:rPr lang="en-US" sz="2400" b="1" dirty="0" smtClean="0">
                <a:hlinkClick r:id="rId5"/>
              </a:rPr>
              <a:t>https</a:t>
            </a:r>
            <a:r>
              <a:rPr lang="en-US" sz="2400" b="1" dirty="0">
                <a:hlinkClick r:id="rId5"/>
              </a:rPr>
              <a:t>://co1.ezedmed.infohandler.com</a:t>
            </a:r>
            <a:r>
              <a:rPr lang="en-US" sz="2400" dirty="0">
                <a:hlinkClick r:id="rId5"/>
              </a:rPr>
              <a:t>/</a:t>
            </a:r>
            <a:r>
              <a:rPr lang="en-US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63573116"/>
      </p:ext>
    </p:extLst>
  </p:cSld>
  <p:clrMapOvr>
    <a:masterClrMapping/>
  </p:clrMapOvr>
  <p:transition spd="slow" advTm="1605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2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2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56785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5943600" cy="838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 smtClean="0"/>
              <a:t>ezEdMed</a:t>
            </a:r>
            <a:r>
              <a:rPr lang="en-US" dirty="0" smtClean="0"/>
              <a:t> – Training Info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181592" y="1765325"/>
            <a:ext cx="2667008" cy="1054819"/>
          </a:xfrm>
          <a:custGeom>
            <a:avLst/>
            <a:gdLst>
              <a:gd name="connsiteX0" fmla="*/ 0 w 2109638"/>
              <a:gd name="connsiteY0" fmla="*/ 105482 h 1054819"/>
              <a:gd name="connsiteX1" fmla="*/ 105482 w 2109638"/>
              <a:gd name="connsiteY1" fmla="*/ 0 h 1054819"/>
              <a:gd name="connsiteX2" fmla="*/ 2004156 w 2109638"/>
              <a:gd name="connsiteY2" fmla="*/ 0 h 1054819"/>
              <a:gd name="connsiteX3" fmla="*/ 2109638 w 2109638"/>
              <a:gd name="connsiteY3" fmla="*/ 105482 h 1054819"/>
              <a:gd name="connsiteX4" fmla="*/ 2109638 w 2109638"/>
              <a:gd name="connsiteY4" fmla="*/ 949337 h 1054819"/>
              <a:gd name="connsiteX5" fmla="*/ 2004156 w 2109638"/>
              <a:gd name="connsiteY5" fmla="*/ 1054819 h 1054819"/>
              <a:gd name="connsiteX6" fmla="*/ 105482 w 2109638"/>
              <a:gd name="connsiteY6" fmla="*/ 1054819 h 1054819"/>
              <a:gd name="connsiteX7" fmla="*/ 0 w 2109638"/>
              <a:gd name="connsiteY7" fmla="*/ 949337 h 1054819"/>
              <a:gd name="connsiteX8" fmla="*/ 0 w 2109638"/>
              <a:gd name="connsiteY8" fmla="*/ 105482 h 105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9638" h="1054819">
                <a:moveTo>
                  <a:pt x="0" y="105482"/>
                </a:moveTo>
                <a:cubicBezTo>
                  <a:pt x="0" y="47226"/>
                  <a:pt x="47226" y="0"/>
                  <a:pt x="105482" y="0"/>
                </a:cubicBezTo>
                <a:lnTo>
                  <a:pt x="2004156" y="0"/>
                </a:lnTo>
                <a:cubicBezTo>
                  <a:pt x="2062412" y="0"/>
                  <a:pt x="2109638" y="47226"/>
                  <a:pt x="2109638" y="105482"/>
                </a:cubicBezTo>
                <a:lnTo>
                  <a:pt x="2109638" y="949337"/>
                </a:lnTo>
                <a:cubicBezTo>
                  <a:pt x="2109638" y="1007593"/>
                  <a:pt x="2062412" y="1054819"/>
                  <a:pt x="2004156" y="1054819"/>
                </a:cubicBezTo>
                <a:lnTo>
                  <a:pt x="105482" y="1054819"/>
                </a:lnTo>
                <a:cubicBezTo>
                  <a:pt x="47226" y="1054819"/>
                  <a:pt x="0" y="1007593"/>
                  <a:pt x="0" y="949337"/>
                </a:cubicBezTo>
                <a:lnTo>
                  <a:pt x="0" y="105482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280" tIns="52485" rIns="63280" bIns="52485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dirty="0" smtClean="0">
                <a:solidFill>
                  <a:schemeClr val="tx1"/>
                </a:solidFill>
              </a:rPr>
              <a:t>Trainings are offered by The Consortium</a:t>
            </a:r>
            <a:endParaRPr lang="en-US" sz="1700" b="1" kern="1200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993826" y="2679818"/>
            <a:ext cx="2528882" cy="1054819"/>
          </a:xfrm>
          <a:custGeom>
            <a:avLst/>
            <a:gdLst>
              <a:gd name="connsiteX0" fmla="*/ 0 w 2528882"/>
              <a:gd name="connsiteY0" fmla="*/ 105482 h 1054819"/>
              <a:gd name="connsiteX1" fmla="*/ 105482 w 2528882"/>
              <a:gd name="connsiteY1" fmla="*/ 0 h 1054819"/>
              <a:gd name="connsiteX2" fmla="*/ 2423400 w 2528882"/>
              <a:gd name="connsiteY2" fmla="*/ 0 h 1054819"/>
              <a:gd name="connsiteX3" fmla="*/ 2528882 w 2528882"/>
              <a:gd name="connsiteY3" fmla="*/ 105482 h 1054819"/>
              <a:gd name="connsiteX4" fmla="*/ 2528882 w 2528882"/>
              <a:gd name="connsiteY4" fmla="*/ 949337 h 1054819"/>
              <a:gd name="connsiteX5" fmla="*/ 2423400 w 2528882"/>
              <a:gd name="connsiteY5" fmla="*/ 1054819 h 1054819"/>
              <a:gd name="connsiteX6" fmla="*/ 105482 w 2528882"/>
              <a:gd name="connsiteY6" fmla="*/ 1054819 h 1054819"/>
              <a:gd name="connsiteX7" fmla="*/ 0 w 2528882"/>
              <a:gd name="connsiteY7" fmla="*/ 949337 h 1054819"/>
              <a:gd name="connsiteX8" fmla="*/ 0 w 2528882"/>
              <a:gd name="connsiteY8" fmla="*/ 105482 h 105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882" h="1054819">
                <a:moveTo>
                  <a:pt x="0" y="105482"/>
                </a:moveTo>
                <a:cubicBezTo>
                  <a:pt x="0" y="47226"/>
                  <a:pt x="47226" y="0"/>
                  <a:pt x="105482" y="0"/>
                </a:cubicBezTo>
                <a:lnTo>
                  <a:pt x="2423400" y="0"/>
                </a:lnTo>
                <a:cubicBezTo>
                  <a:pt x="2481656" y="0"/>
                  <a:pt x="2528882" y="47226"/>
                  <a:pt x="2528882" y="105482"/>
                </a:cubicBezTo>
                <a:lnTo>
                  <a:pt x="2528882" y="949337"/>
                </a:lnTo>
                <a:cubicBezTo>
                  <a:pt x="2528882" y="1007593"/>
                  <a:pt x="2481656" y="1054819"/>
                  <a:pt x="2423400" y="1054819"/>
                </a:cubicBezTo>
                <a:lnTo>
                  <a:pt x="105482" y="1054819"/>
                </a:lnTo>
                <a:cubicBezTo>
                  <a:pt x="47226" y="1054819"/>
                  <a:pt x="0" y="1007593"/>
                  <a:pt x="0" y="949337"/>
                </a:cubicBezTo>
                <a:lnTo>
                  <a:pt x="0" y="105482"/>
                </a:lnTo>
                <a:close/>
              </a:path>
            </a:pathLst>
          </a:custGeom>
          <a:solidFill>
            <a:srgbClr val="92D050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755" tIns="46135" rIns="53755" bIns="46135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Webinars offered weekly</a:t>
            </a:r>
            <a:endParaRPr lang="en-US" sz="1400" kern="1200" dirty="0"/>
          </a:p>
        </p:txBody>
      </p:sp>
      <p:sp>
        <p:nvSpPr>
          <p:cNvPr id="10" name="Freeform 9"/>
          <p:cNvSpPr/>
          <p:nvPr/>
        </p:nvSpPr>
        <p:spPr>
          <a:xfrm>
            <a:off x="5493974" y="3623150"/>
            <a:ext cx="2528882" cy="1054819"/>
          </a:xfrm>
          <a:custGeom>
            <a:avLst/>
            <a:gdLst>
              <a:gd name="connsiteX0" fmla="*/ 0 w 2528882"/>
              <a:gd name="connsiteY0" fmla="*/ 105482 h 1054819"/>
              <a:gd name="connsiteX1" fmla="*/ 105482 w 2528882"/>
              <a:gd name="connsiteY1" fmla="*/ 0 h 1054819"/>
              <a:gd name="connsiteX2" fmla="*/ 2423400 w 2528882"/>
              <a:gd name="connsiteY2" fmla="*/ 0 h 1054819"/>
              <a:gd name="connsiteX3" fmla="*/ 2528882 w 2528882"/>
              <a:gd name="connsiteY3" fmla="*/ 105482 h 1054819"/>
              <a:gd name="connsiteX4" fmla="*/ 2528882 w 2528882"/>
              <a:gd name="connsiteY4" fmla="*/ 949337 h 1054819"/>
              <a:gd name="connsiteX5" fmla="*/ 2423400 w 2528882"/>
              <a:gd name="connsiteY5" fmla="*/ 1054819 h 1054819"/>
              <a:gd name="connsiteX6" fmla="*/ 105482 w 2528882"/>
              <a:gd name="connsiteY6" fmla="*/ 1054819 h 1054819"/>
              <a:gd name="connsiteX7" fmla="*/ 0 w 2528882"/>
              <a:gd name="connsiteY7" fmla="*/ 949337 h 1054819"/>
              <a:gd name="connsiteX8" fmla="*/ 0 w 2528882"/>
              <a:gd name="connsiteY8" fmla="*/ 105482 h 105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882" h="1054819">
                <a:moveTo>
                  <a:pt x="0" y="105482"/>
                </a:moveTo>
                <a:cubicBezTo>
                  <a:pt x="0" y="47226"/>
                  <a:pt x="47226" y="0"/>
                  <a:pt x="105482" y="0"/>
                </a:cubicBezTo>
                <a:lnTo>
                  <a:pt x="2423400" y="0"/>
                </a:lnTo>
                <a:cubicBezTo>
                  <a:pt x="2481656" y="0"/>
                  <a:pt x="2528882" y="47226"/>
                  <a:pt x="2528882" y="105482"/>
                </a:cubicBezTo>
                <a:lnTo>
                  <a:pt x="2528882" y="949337"/>
                </a:lnTo>
                <a:cubicBezTo>
                  <a:pt x="2528882" y="1007593"/>
                  <a:pt x="2481656" y="1054819"/>
                  <a:pt x="2423400" y="1054819"/>
                </a:cubicBezTo>
                <a:lnTo>
                  <a:pt x="105482" y="1054819"/>
                </a:lnTo>
                <a:cubicBezTo>
                  <a:pt x="47226" y="1054819"/>
                  <a:pt x="0" y="1007593"/>
                  <a:pt x="0" y="949337"/>
                </a:cubicBezTo>
                <a:lnTo>
                  <a:pt x="0" y="105482"/>
                </a:lnTo>
                <a:close/>
              </a:path>
            </a:pathLst>
          </a:custGeom>
          <a:solidFill>
            <a:srgbClr val="92D050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755" tIns="46135" rIns="53755" bIns="46135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Webinar registration</a:t>
            </a:r>
            <a:r>
              <a:rPr lang="en-US" sz="1200" kern="1200" dirty="0" smtClean="0"/>
              <a:t>: </a:t>
            </a:r>
            <a:r>
              <a:rPr lang="en-US" sz="1200" b="1" u="sng" kern="1200" dirty="0" smtClean="0">
                <a:hlinkClick r:id="rId6"/>
              </a:rPr>
              <a:t>http://www.eventbrite.com/o/the-consortium-1166243959?s=5461660</a:t>
            </a:r>
            <a:r>
              <a:rPr lang="en-US" sz="1200" b="1" kern="1200" dirty="0" smtClean="0"/>
              <a:t> </a:t>
            </a:r>
            <a:endParaRPr lang="en-US" sz="12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5850895" y="4585469"/>
            <a:ext cx="2528882" cy="1054819"/>
          </a:xfrm>
          <a:custGeom>
            <a:avLst/>
            <a:gdLst>
              <a:gd name="connsiteX0" fmla="*/ 0 w 2528882"/>
              <a:gd name="connsiteY0" fmla="*/ 105482 h 1054819"/>
              <a:gd name="connsiteX1" fmla="*/ 105482 w 2528882"/>
              <a:gd name="connsiteY1" fmla="*/ 0 h 1054819"/>
              <a:gd name="connsiteX2" fmla="*/ 2423400 w 2528882"/>
              <a:gd name="connsiteY2" fmla="*/ 0 h 1054819"/>
              <a:gd name="connsiteX3" fmla="*/ 2528882 w 2528882"/>
              <a:gd name="connsiteY3" fmla="*/ 105482 h 1054819"/>
              <a:gd name="connsiteX4" fmla="*/ 2528882 w 2528882"/>
              <a:gd name="connsiteY4" fmla="*/ 949337 h 1054819"/>
              <a:gd name="connsiteX5" fmla="*/ 2423400 w 2528882"/>
              <a:gd name="connsiteY5" fmla="*/ 1054819 h 1054819"/>
              <a:gd name="connsiteX6" fmla="*/ 105482 w 2528882"/>
              <a:gd name="connsiteY6" fmla="*/ 1054819 h 1054819"/>
              <a:gd name="connsiteX7" fmla="*/ 0 w 2528882"/>
              <a:gd name="connsiteY7" fmla="*/ 949337 h 1054819"/>
              <a:gd name="connsiteX8" fmla="*/ 0 w 2528882"/>
              <a:gd name="connsiteY8" fmla="*/ 105482 h 105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882" h="1054819">
                <a:moveTo>
                  <a:pt x="0" y="105482"/>
                </a:moveTo>
                <a:cubicBezTo>
                  <a:pt x="0" y="47226"/>
                  <a:pt x="47226" y="0"/>
                  <a:pt x="105482" y="0"/>
                </a:cubicBezTo>
                <a:lnTo>
                  <a:pt x="2423400" y="0"/>
                </a:lnTo>
                <a:cubicBezTo>
                  <a:pt x="2481656" y="0"/>
                  <a:pt x="2528882" y="47226"/>
                  <a:pt x="2528882" y="105482"/>
                </a:cubicBezTo>
                <a:lnTo>
                  <a:pt x="2528882" y="949337"/>
                </a:lnTo>
                <a:cubicBezTo>
                  <a:pt x="2528882" y="1007593"/>
                  <a:pt x="2481656" y="1054819"/>
                  <a:pt x="2423400" y="1054819"/>
                </a:cubicBezTo>
                <a:lnTo>
                  <a:pt x="105482" y="1054819"/>
                </a:lnTo>
                <a:cubicBezTo>
                  <a:pt x="47226" y="1054819"/>
                  <a:pt x="0" y="1007593"/>
                  <a:pt x="0" y="949337"/>
                </a:cubicBezTo>
                <a:lnTo>
                  <a:pt x="0" y="105482"/>
                </a:lnTo>
                <a:close/>
              </a:path>
            </a:pathLst>
          </a:custGeom>
          <a:solidFill>
            <a:srgbClr val="92D050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755" tIns="46135" rIns="53755" bIns="46135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Instructions and the pre-</a:t>
            </a:r>
            <a:r>
              <a:rPr lang="en-US" sz="1400" kern="1200" dirty="0" err="1" smtClean="0"/>
              <a:t>req</a:t>
            </a:r>
            <a:r>
              <a:rPr lang="en-US" sz="1400" kern="1200" dirty="0" smtClean="0"/>
              <a:t> video link will be emailed after registration</a:t>
            </a:r>
            <a:endParaRPr lang="en-US" sz="14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595406" y="1729926"/>
            <a:ext cx="2672455" cy="1054819"/>
          </a:xfrm>
          <a:custGeom>
            <a:avLst/>
            <a:gdLst>
              <a:gd name="connsiteX0" fmla="*/ 0 w 2109638"/>
              <a:gd name="connsiteY0" fmla="*/ 105482 h 1054819"/>
              <a:gd name="connsiteX1" fmla="*/ 105482 w 2109638"/>
              <a:gd name="connsiteY1" fmla="*/ 0 h 1054819"/>
              <a:gd name="connsiteX2" fmla="*/ 2004156 w 2109638"/>
              <a:gd name="connsiteY2" fmla="*/ 0 h 1054819"/>
              <a:gd name="connsiteX3" fmla="*/ 2109638 w 2109638"/>
              <a:gd name="connsiteY3" fmla="*/ 105482 h 1054819"/>
              <a:gd name="connsiteX4" fmla="*/ 2109638 w 2109638"/>
              <a:gd name="connsiteY4" fmla="*/ 949337 h 1054819"/>
              <a:gd name="connsiteX5" fmla="*/ 2004156 w 2109638"/>
              <a:gd name="connsiteY5" fmla="*/ 1054819 h 1054819"/>
              <a:gd name="connsiteX6" fmla="*/ 105482 w 2109638"/>
              <a:gd name="connsiteY6" fmla="*/ 1054819 h 1054819"/>
              <a:gd name="connsiteX7" fmla="*/ 0 w 2109638"/>
              <a:gd name="connsiteY7" fmla="*/ 949337 h 1054819"/>
              <a:gd name="connsiteX8" fmla="*/ 0 w 2109638"/>
              <a:gd name="connsiteY8" fmla="*/ 105482 h 105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9638" h="1054819">
                <a:moveTo>
                  <a:pt x="0" y="105482"/>
                </a:moveTo>
                <a:cubicBezTo>
                  <a:pt x="0" y="47226"/>
                  <a:pt x="47226" y="0"/>
                  <a:pt x="105482" y="0"/>
                </a:cubicBezTo>
                <a:lnTo>
                  <a:pt x="2004156" y="0"/>
                </a:lnTo>
                <a:cubicBezTo>
                  <a:pt x="2062412" y="0"/>
                  <a:pt x="2109638" y="47226"/>
                  <a:pt x="2109638" y="105482"/>
                </a:cubicBezTo>
                <a:lnTo>
                  <a:pt x="2109638" y="949337"/>
                </a:lnTo>
                <a:cubicBezTo>
                  <a:pt x="2109638" y="1007593"/>
                  <a:pt x="2062412" y="1054819"/>
                  <a:pt x="2004156" y="1054819"/>
                </a:cubicBezTo>
                <a:lnTo>
                  <a:pt x="105482" y="1054819"/>
                </a:lnTo>
                <a:cubicBezTo>
                  <a:pt x="47226" y="1054819"/>
                  <a:pt x="0" y="1007593"/>
                  <a:pt x="0" y="949337"/>
                </a:cubicBezTo>
                <a:lnTo>
                  <a:pt x="0" y="10548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280" tIns="52485" rIns="63280" bIns="52485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dirty="0" smtClean="0">
                <a:solidFill>
                  <a:srgbClr val="002060"/>
                </a:solidFill>
              </a:rPr>
              <a:t>Training is required for new providers before your account is created</a:t>
            </a:r>
            <a:endParaRPr lang="en-US" sz="1700" b="1" kern="1200" dirty="0">
              <a:solidFill>
                <a:srgbClr val="00206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552803" y="3639507"/>
            <a:ext cx="2767212" cy="1054819"/>
          </a:xfrm>
          <a:custGeom>
            <a:avLst/>
            <a:gdLst>
              <a:gd name="connsiteX0" fmla="*/ 0 w 2109638"/>
              <a:gd name="connsiteY0" fmla="*/ 105482 h 1054819"/>
              <a:gd name="connsiteX1" fmla="*/ 105482 w 2109638"/>
              <a:gd name="connsiteY1" fmla="*/ 0 h 1054819"/>
              <a:gd name="connsiteX2" fmla="*/ 2004156 w 2109638"/>
              <a:gd name="connsiteY2" fmla="*/ 0 h 1054819"/>
              <a:gd name="connsiteX3" fmla="*/ 2109638 w 2109638"/>
              <a:gd name="connsiteY3" fmla="*/ 105482 h 1054819"/>
              <a:gd name="connsiteX4" fmla="*/ 2109638 w 2109638"/>
              <a:gd name="connsiteY4" fmla="*/ 949337 h 1054819"/>
              <a:gd name="connsiteX5" fmla="*/ 2004156 w 2109638"/>
              <a:gd name="connsiteY5" fmla="*/ 1054819 h 1054819"/>
              <a:gd name="connsiteX6" fmla="*/ 105482 w 2109638"/>
              <a:gd name="connsiteY6" fmla="*/ 1054819 h 1054819"/>
              <a:gd name="connsiteX7" fmla="*/ 0 w 2109638"/>
              <a:gd name="connsiteY7" fmla="*/ 949337 h 1054819"/>
              <a:gd name="connsiteX8" fmla="*/ 0 w 2109638"/>
              <a:gd name="connsiteY8" fmla="*/ 105482 h 105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9638" h="1054819">
                <a:moveTo>
                  <a:pt x="0" y="105482"/>
                </a:moveTo>
                <a:cubicBezTo>
                  <a:pt x="0" y="47226"/>
                  <a:pt x="47226" y="0"/>
                  <a:pt x="105482" y="0"/>
                </a:cubicBezTo>
                <a:lnTo>
                  <a:pt x="2004156" y="0"/>
                </a:lnTo>
                <a:cubicBezTo>
                  <a:pt x="2062412" y="0"/>
                  <a:pt x="2109638" y="47226"/>
                  <a:pt x="2109638" y="105482"/>
                </a:cubicBezTo>
                <a:lnTo>
                  <a:pt x="2109638" y="949337"/>
                </a:lnTo>
                <a:cubicBezTo>
                  <a:pt x="2109638" y="1007593"/>
                  <a:pt x="2062412" y="1054819"/>
                  <a:pt x="2004156" y="1054819"/>
                </a:cubicBezTo>
                <a:lnTo>
                  <a:pt x="105482" y="1054819"/>
                </a:lnTo>
                <a:cubicBezTo>
                  <a:pt x="47226" y="1054819"/>
                  <a:pt x="0" y="1007593"/>
                  <a:pt x="0" y="949337"/>
                </a:cubicBezTo>
                <a:lnTo>
                  <a:pt x="0" y="105482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280" tIns="52485" rIns="63280" bIns="52485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dirty="0" smtClean="0">
                <a:solidFill>
                  <a:schemeClr val="tx1"/>
                </a:solidFill>
              </a:rPr>
              <a:t>Training is optional for anyone who would like a refresher</a:t>
            </a:r>
            <a:endParaRPr lang="en-US" sz="1700" b="1" kern="1200" dirty="0"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896327" y="4677969"/>
            <a:ext cx="2528882" cy="1054819"/>
          </a:xfrm>
          <a:custGeom>
            <a:avLst/>
            <a:gdLst>
              <a:gd name="connsiteX0" fmla="*/ 0 w 2528882"/>
              <a:gd name="connsiteY0" fmla="*/ 105482 h 1054819"/>
              <a:gd name="connsiteX1" fmla="*/ 105482 w 2528882"/>
              <a:gd name="connsiteY1" fmla="*/ 0 h 1054819"/>
              <a:gd name="connsiteX2" fmla="*/ 2423400 w 2528882"/>
              <a:gd name="connsiteY2" fmla="*/ 0 h 1054819"/>
              <a:gd name="connsiteX3" fmla="*/ 2528882 w 2528882"/>
              <a:gd name="connsiteY3" fmla="*/ 105482 h 1054819"/>
              <a:gd name="connsiteX4" fmla="*/ 2528882 w 2528882"/>
              <a:gd name="connsiteY4" fmla="*/ 949337 h 1054819"/>
              <a:gd name="connsiteX5" fmla="*/ 2423400 w 2528882"/>
              <a:gd name="connsiteY5" fmla="*/ 1054819 h 1054819"/>
              <a:gd name="connsiteX6" fmla="*/ 105482 w 2528882"/>
              <a:gd name="connsiteY6" fmla="*/ 1054819 h 1054819"/>
              <a:gd name="connsiteX7" fmla="*/ 0 w 2528882"/>
              <a:gd name="connsiteY7" fmla="*/ 949337 h 1054819"/>
              <a:gd name="connsiteX8" fmla="*/ 0 w 2528882"/>
              <a:gd name="connsiteY8" fmla="*/ 105482 h 105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882" h="1054819">
                <a:moveTo>
                  <a:pt x="0" y="105482"/>
                </a:moveTo>
                <a:cubicBezTo>
                  <a:pt x="0" y="47226"/>
                  <a:pt x="47226" y="0"/>
                  <a:pt x="105482" y="0"/>
                </a:cubicBezTo>
                <a:lnTo>
                  <a:pt x="2423400" y="0"/>
                </a:lnTo>
                <a:cubicBezTo>
                  <a:pt x="2481656" y="0"/>
                  <a:pt x="2528882" y="47226"/>
                  <a:pt x="2528882" y="105482"/>
                </a:cubicBezTo>
                <a:lnTo>
                  <a:pt x="2528882" y="949337"/>
                </a:lnTo>
                <a:cubicBezTo>
                  <a:pt x="2528882" y="1007593"/>
                  <a:pt x="2481656" y="1054819"/>
                  <a:pt x="2423400" y="1054819"/>
                </a:cubicBezTo>
                <a:lnTo>
                  <a:pt x="105482" y="1054819"/>
                </a:lnTo>
                <a:cubicBezTo>
                  <a:pt x="47226" y="1054819"/>
                  <a:pt x="0" y="1007593"/>
                  <a:pt x="0" y="949337"/>
                </a:cubicBezTo>
                <a:lnTo>
                  <a:pt x="0" y="105482"/>
                </a:lnTo>
                <a:close/>
              </a:path>
            </a:pathLst>
          </a:custGeom>
          <a:solidFill>
            <a:srgbClr val="FFFF00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755" tIns="46135" rIns="53755" bIns="46135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Refresher video: </a:t>
            </a:r>
            <a:r>
              <a:rPr lang="pt-BR" sz="1200" b="1" u="sng" kern="1200" dirty="0" smtClean="0">
                <a:hlinkClick r:id="rId7"/>
              </a:rPr>
              <a:t>http://www.coconsortium.org/member-video/ezedmed-full-training-video</a:t>
            </a:r>
            <a:r>
              <a:rPr lang="pt-BR" sz="1200" b="1" u="sng" kern="1200" dirty="0" smtClean="0"/>
              <a:t>  </a:t>
            </a:r>
            <a:r>
              <a:rPr lang="en-US" sz="1200" kern="1200" dirty="0" smtClean="0"/>
              <a:t> </a:t>
            </a:r>
            <a:endParaRPr lang="en-US" sz="1200" kern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981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1445">
        <p14:reveal/>
      </p:transition>
    </mc:Choice>
    <mc:Fallback xmlns="">
      <p:transition spd="slow" advTm="214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_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_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_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3340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5943600" cy="838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dirty="0" err="1" smtClean="0"/>
              <a:t>ezEdMed</a:t>
            </a:r>
            <a:r>
              <a:rPr lang="en-US" dirty="0" smtClean="0"/>
              <a:t> – Tips/Resources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653882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DPS Guideposts for </a:t>
            </a:r>
            <a:r>
              <a:rPr lang="en-US" sz="2400" dirty="0" err="1" smtClean="0"/>
              <a:t>ezEdMed</a:t>
            </a:r>
            <a:r>
              <a:rPr lang="en-US" sz="2400" dirty="0" smtClean="0"/>
              <a:t> users:  </a:t>
            </a:r>
            <a:endParaRPr lang="en-US" sz="2000" dirty="0" smtClean="0"/>
          </a:p>
          <a:p>
            <a:pPr marL="465138" indent="274638"/>
            <a:r>
              <a:rPr lang="en-US" sz="2000" dirty="0" smtClean="0"/>
              <a:t> </a:t>
            </a:r>
            <a:r>
              <a:rPr lang="en-US" sz="2000" dirty="0" smtClean="0">
                <a:hlinkClick r:id="rId6" action="ppaction://hlinkfile"/>
              </a:rPr>
              <a:t>ezEdMed Guidepost 2019-20 (General Version)</a:t>
            </a:r>
            <a:r>
              <a:rPr lang="en-US" sz="2000" dirty="0" smtClean="0"/>
              <a:t>  </a:t>
            </a:r>
          </a:p>
          <a:p>
            <a:pPr marL="465138" indent="274638"/>
            <a:r>
              <a:rPr lang="en-US" sz="2000" dirty="0" smtClean="0"/>
              <a:t> </a:t>
            </a:r>
            <a:r>
              <a:rPr lang="en-US" sz="2000" dirty="0" smtClean="0">
                <a:hlinkClick r:id="rId7" action="ppaction://hlinkfile"/>
              </a:rPr>
              <a:t>ezEdMed Guidepost 2019-20 (Nurses)</a:t>
            </a:r>
            <a:r>
              <a:rPr lang="en-US" sz="2000" dirty="0" smtClean="0"/>
              <a:t> 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hlinkClick r:id="rId8" action="ppaction://hlinkfile"/>
              </a:rPr>
              <a:t> ezEdMed Guidepost 2019-20 (</a:t>
            </a:r>
            <a:r>
              <a:rPr lang="en-US" sz="2000" dirty="0" err="1" smtClean="0">
                <a:hlinkClick r:id="rId8" action="ppaction://hlinkfile"/>
              </a:rPr>
              <a:t>Psychs</a:t>
            </a:r>
            <a:r>
              <a:rPr lang="en-US" sz="2000" dirty="0" smtClean="0">
                <a:hlinkClick r:id="rId8" action="ppaction://hlinkfile"/>
              </a:rPr>
              <a:t> and Social Workers)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0" indent="0">
              <a:buNone/>
            </a:pPr>
            <a:r>
              <a:rPr lang="en-US" sz="2400" dirty="0" smtClean="0"/>
              <a:t>ICD 10 Diagnostic Codes by discipline: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hlinkClick r:id="rId9"/>
              </a:rPr>
              <a:t>ICD 10 codes for PSYCHS, SOCIAL WORKERS, COUNSELORS</a:t>
            </a:r>
            <a:r>
              <a:rPr lang="en-US" sz="200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hlinkClick r:id="rId10"/>
              </a:rPr>
              <a:t>ICD 10 codes for SPEECH LANGUAGE, AUDIOLOGY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hlinkClick r:id="rId11"/>
              </a:rPr>
              <a:t>ICD 10 codes for NURSING</a:t>
            </a:r>
            <a:r>
              <a:rPr lang="en-US" sz="2000" dirty="0" smtClean="0"/>
              <a:t>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hlinkClick r:id="rId12"/>
              </a:rPr>
              <a:t>ICD 10 codes for OT, PT, O&amp;M</a:t>
            </a: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01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388">
        <p14:reveal/>
      </p:transition>
    </mc:Choice>
    <mc:Fallback xmlns="">
      <p:transition spd="slow" advTm="153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2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7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25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1676400"/>
            <a:ext cx="5943600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4864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914400"/>
          </a:xfrm>
        </p:spPr>
        <p:txBody>
          <a:bodyPr/>
          <a:lstStyle/>
          <a:p>
            <a:r>
              <a:rPr lang="en-US" dirty="0" smtClean="0"/>
              <a:t>RMTS – What and Why?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630589" y="1219200"/>
            <a:ext cx="5548800" cy="873953"/>
          </a:xfrm>
          <a:custGeom>
            <a:avLst/>
            <a:gdLst>
              <a:gd name="connsiteX0" fmla="*/ 0 w 5548800"/>
              <a:gd name="connsiteY0" fmla="*/ 145662 h 873953"/>
              <a:gd name="connsiteX1" fmla="*/ 145662 w 5548800"/>
              <a:gd name="connsiteY1" fmla="*/ 0 h 873953"/>
              <a:gd name="connsiteX2" fmla="*/ 5403138 w 5548800"/>
              <a:gd name="connsiteY2" fmla="*/ 0 h 873953"/>
              <a:gd name="connsiteX3" fmla="*/ 5548800 w 5548800"/>
              <a:gd name="connsiteY3" fmla="*/ 145662 h 873953"/>
              <a:gd name="connsiteX4" fmla="*/ 5548800 w 5548800"/>
              <a:gd name="connsiteY4" fmla="*/ 728291 h 873953"/>
              <a:gd name="connsiteX5" fmla="*/ 5403138 w 5548800"/>
              <a:gd name="connsiteY5" fmla="*/ 873953 h 873953"/>
              <a:gd name="connsiteX6" fmla="*/ 145662 w 5548800"/>
              <a:gd name="connsiteY6" fmla="*/ 873953 h 873953"/>
              <a:gd name="connsiteX7" fmla="*/ 0 w 5548800"/>
              <a:gd name="connsiteY7" fmla="*/ 728291 h 873953"/>
              <a:gd name="connsiteX8" fmla="*/ 0 w 5548800"/>
              <a:gd name="connsiteY8" fmla="*/ 145662 h 87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8800" h="873953">
                <a:moveTo>
                  <a:pt x="0" y="145662"/>
                </a:moveTo>
                <a:cubicBezTo>
                  <a:pt x="0" y="65215"/>
                  <a:pt x="65215" y="0"/>
                  <a:pt x="145662" y="0"/>
                </a:cubicBezTo>
                <a:lnTo>
                  <a:pt x="5403138" y="0"/>
                </a:lnTo>
                <a:cubicBezTo>
                  <a:pt x="5483585" y="0"/>
                  <a:pt x="5548800" y="65215"/>
                  <a:pt x="5548800" y="145662"/>
                </a:cubicBezTo>
                <a:lnTo>
                  <a:pt x="5548800" y="728291"/>
                </a:lnTo>
                <a:cubicBezTo>
                  <a:pt x="5548800" y="808738"/>
                  <a:pt x="5483585" y="873953"/>
                  <a:pt x="5403138" y="873953"/>
                </a:cubicBezTo>
                <a:lnTo>
                  <a:pt x="145662" y="873953"/>
                </a:lnTo>
                <a:cubicBezTo>
                  <a:pt x="65215" y="873953"/>
                  <a:pt x="0" y="808738"/>
                  <a:pt x="0" y="728291"/>
                </a:cubicBezTo>
                <a:lnTo>
                  <a:pt x="0" y="1456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483" tIns="126483" rIns="126483" bIns="126483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kern="1200" dirty="0" smtClean="0"/>
              <a:t>RMTS is the State of CO Random Moment Time Study</a:t>
            </a:r>
            <a:endParaRPr lang="en-US" sz="2200" b="1" kern="1200" dirty="0"/>
          </a:p>
        </p:txBody>
      </p:sp>
      <p:sp>
        <p:nvSpPr>
          <p:cNvPr id="12" name="Freeform 11"/>
          <p:cNvSpPr/>
          <p:nvPr/>
        </p:nvSpPr>
        <p:spPr>
          <a:xfrm>
            <a:off x="5011525" y="1827593"/>
            <a:ext cx="3151045" cy="873953"/>
          </a:xfrm>
          <a:custGeom>
            <a:avLst/>
            <a:gdLst>
              <a:gd name="connsiteX0" fmla="*/ 0 w 3151045"/>
              <a:gd name="connsiteY0" fmla="*/ 145662 h 873953"/>
              <a:gd name="connsiteX1" fmla="*/ 145662 w 3151045"/>
              <a:gd name="connsiteY1" fmla="*/ 0 h 873953"/>
              <a:gd name="connsiteX2" fmla="*/ 3005383 w 3151045"/>
              <a:gd name="connsiteY2" fmla="*/ 0 h 873953"/>
              <a:gd name="connsiteX3" fmla="*/ 3151045 w 3151045"/>
              <a:gd name="connsiteY3" fmla="*/ 145662 h 873953"/>
              <a:gd name="connsiteX4" fmla="*/ 3151045 w 3151045"/>
              <a:gd name="connsiteY4" fmla="*/ 728291 h 873953"/>
              <a:gd name="connsiteX5" fmla="*/ 3005383 w 3151045"/>
              <a:gd name="connsiteY5" fmla="*/ 873953 h 873953"/>
              <a:gd name="connsiteX6" fmla="*/ 145662 w 3151045"/>
              <a:gd name="connsiteY6" fmla="*/ 873953 h 873953"/>
              <a:gd name="connsiteX7" fmla="*/ 0 w 3151045"/>
              <a:gd name="connsiteY7" fmla="*/ 728291 h 873953"/>
              <a:gd name="connsiteX8" fmla="*/ 0 w 3151045"/>
              <a:gd name="connsiteY8" fmla="*/ 145662 h 87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1045" h="873953">
                <a:moveTo>
                  <a:pt x="0" y="145662"/>
                </a:moveTo>
                <a:cubicBezTo>
                  <a:pt x="0" y="65215"/>
                  <a:pt x="65215" y="0"/>
                  <a:pt x="145662" y="0"/>
                </a:cubicBezTo>
                <a:lnTo>
                  <a:pt x="3005383" y="0"/>
                </a:lnTo>
                <a:cubicBezTo>
                  <a:pt x="3085830" y="0"/>
                  <a:pt x="3151045" y="65215"/>
                  <a:pt x="3151045" y="145662"/>
                </a:cubicBezTo>
                <a:lnTo>
                  <a:pt x="3151045" y="728291"/>
                </a:lnTo>
                <a:cubicBezTo>
                  <a:pt x="3151045" y="808738"/>
                  <a:pt x="3085830" y="873953"/>
                  <a:pt x="3005383" y="873953"/>
                </a:cubicBezTo>
                <a:lnTo>
                  <a:pt x="145662" y="873953"/>
                </a:lnTo>
                <a:cubicBezTo>
                  <a:pt x="65215" y="873953"/>
                  <a:pt x="0" y="808738"/>
                  <a:pt x="0" y="728291"/>
                </a:cubicBezTo>
                <a:lnTo>
                  <a:pt x="0" y="1456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-69811"/>
              <a:satOff val="-2112"/>
              <a:lumOff val="13871"/>
              <a:alphaOff val="0"/>
            </a:schemeClr>
          </a:fillRef>
          <a:effectRef idx="0">
            <a:schemeClr val="accent4">
              <a:shade val="50000"/>
              <a:hueOff val="-69811"/>
              <a:satOff val="-2112"/>
              <a:lumOff val="138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483" tIns="126483" rIns="126483" bIns="126483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kern="1200" dirty="0" smtClean="0"/>
              <a:t>Mandatory but it helps our students!</a:t>
            </a:r>
            <a:endParaRPr lang="en-US" sz="2200" b="1" kern="1200" dirty="0"/>
          </a:p>
        </p:txBody>
      </p:sp>
      <p:sp>
        <p:nvSpPr>
          <p:cNvPr id="13" name="Freeform 12"/>
          <p:cNvSpPr/>
          <p:nvPr/>
        </p:nvSpPr>
        <p:spPr>
          <a:xfrm>
            <a:off x="1280026" y="3220626"/>
            <a:ext cx="7169711" cy="873953"/>
          </a:xfrm>
          <a:custGeom>
            <a:avLst/>
            <a:gdLst>
              <a:gd name="connsiteX0" fmla="*/ 0 w 7169711"/>
              <a:gd name="connsiteY0" fmla="*/ 145662 h 873953"/>
              <a:gd name="connsiteX1" fmla="*/ 145662 w 7169711"/>
              <a:gd name="connsiteY1" fmla="*/ 0 h 873953"/>
              <a:gd name="connsiteX2" fmla="*/ 7024049 w 7169711"/>
              <a:gd name="connsiteY2" fmla="*/ 0 h 873953"/>
              <a:gd name="connsiteX3" fmla="*/ 7169711 w 7169711"/>
              <a:gd name="connsiteY3" fmla="*/ 145662 h 873953"/>
              <a:gd name="connsiteX4" fmla="*/ 7169711 w 7169711"/>
              <a:gd name="connsiteY4" fmla="*/ 728291 h 873953"/>
              <a:gd name="connsiteX5" fmla="*/ 7024049 w 7169711"/>
              <a:gd name="connsiteY5" fmla="*/ 873953 h 873953"/>
              <a:gd name="connsiteX6" fmla="*/ 145662 w 7169711"/>
              <a:gd name="connsiteY6" fmla="*/ 873953 h 873953"/>
              <a:gd name="connsiteX7" fmla="*/ 0 w 7169711"/>
              <a:gd name="connsiteY7" fmla="*/ 728291 h 873953"/>
              <a:gd name="connsiteX8" fmla="*/ 0 w 7169711"/>
              <a:gd name="connsiteY8" fmla="*/ 145662 h 87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69711" h="873953">
                <a:moveTo>
                  <a:pt x="0" y="145662"/>
                </a:moveTo>
                <a:cubicBezTo>
                  <a:pt x="0" y="65215"/>
                  <a:pt x="65215" y="0"/>
                  <a:pt x="145662" y="0"/>
                </a:cubicBezTo>
                <a:lnTo>
                  <a:pt x="7024049" y="0"/>
                </a:lnTo>
                <a:cubicBezTo>
                  <a:pt x="7104496" y="0"/>
                  <a:pt x="7169711" y="65215"/>
                  <a:pt x="7169711" y="145662"/>
                </a:cubicBezTo>
                <a:lnTo>
                  <a:pt x="7169711" y="728291"/>
                </a:lnTo>
                <a:cubicBezTo>
                  <a:pt x="7169711" y="808738"/>
                  <a:pt x="7104496" y="873953"/>
                  <a:pt x="7024049" y="873953"/>
                </a:cubicBezTo>
                <a:lnTo>
                  <a:pt x="145662" y="873953"/>
                </a:lnTo>
                <a:cubicBezTo>
                  <a:pt x="65215" y="873953"/>
                  <a:pt x="0" y="808738"/>
                  <a:pt x="0" y="728291"/>
                </a:cubicBezTo>
                <a:lnTo>
                  <a:pt x="0" y="145662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-139623"/>
              <a:satOff val="-4225"/>
              <a:lumOff val="27741"/>
              <a:alphaOff val="0"/>
            </a:schemeClr>
          </a:fillRef>
          <a:effectRef idx="0">
            <a:schemeClr val="accent4">
              <a:shade val="50000"/>
              <a:hueOff val="-139623"/>
              <a:satOff val="-4225"/>
              <a:lumOff val="277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483" tIns="126483" rIns="126483" bIns="126483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kern="1200" dirty="0" smtClean="0"/>
              <a:t>Key component in generating $5M Medicaid revenue for additional health services for our kids and families!</a:t>
            </a:r>
            <a:endParaRPr lang="en-US" sz="2200" b="1" kern="1200" dirty="0"/>
          </a:p>
        </p:txBody>
      </p:sp>
      <p:sp>
        <p:nvSpPr>
          <p:cNvPr id="14" name="Freeform 13"/>
          <p:cNvSpPr/>
          <p:nvPr/>
        </p:nvSpPr>
        <p:spPr>
          <a:xfrm>
            <a:off x="921444" y="2150335"/>
            <a:ext cx="3414910" cy="873953"/>
          </a:xfrm>
          <a:custGeom>
            <a:avLst/>
            <a:gdLst>
              <a:gd name="connsiteX0" fmla="*/ 0 w 3414910"/>
              <a:gd name="connsiteY0" fmla="*/ 145662 h 873953"/>
              <a:gd name="connsiteX1" fmla="*/ 145662 w 3414910"/>
              <a:gd name="connsiteY1" fmla="*/ 0 h 873953"/>
              <a:gd name="connsiteX2" fmla="*/ 3269248 w 3414910"/>
              <a:gd name="connsiteY2" fmla="*/ 0 h 873953"/>
              <a:gd name="connsiteX3" fmla="*/ 3414910 w 3414910"/>
              <a:gd name="connsiteY3" fmla="*/ 145662 h 873953"/>
              <a:gd name="connsiteX4" fmla="*/ 3414910 w 3414910"/>
              <a:gd name="connsiteY4" fmla="*/ 728291 h 873953"/>
              <a:gd name="connsiteX5" fmla="*/ 3269248 w 3414910"/>
              <a:gd name="connsiteY5" fmla="*/ 873953 h 873953"/>
              <a:gd name="connsiteX6" fmla="*/ 145662 w 3414910"/>
              <a:gd name="connsiteY6" fmla="*/ 873953 h 873953"/>
              <a:gd name="connsiteX7" fmla="*/ 0 w 3414910"/>
              <a:gd name="connsiteY7" fmla="*/ 728291 h 873953"/>
              <a:gd name="connsiteX8" fmla="*/ 0 w 3414910"/>
              <a:gd name="connsiteY8" fmla="*/ 145662 h 87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4910" h="873953">
                <a:moveTo>
                  <a:pt x="0" y="145662"/>
                </a:moveTo>
                <a:cubicBezTo>
                  <a:pt x="0" y="65215"/>
                  <a:pt x="65215" y="0"/>
                  <a:pt x="145662" y="0"/>
                </a:cubicBezTo>
                <a:lnTo>
                  <a:pt x="3269248" y="0"/>
                </a:lnTo>
                <a:cubicBezTo>
                  <a:pt x="3349695" y="0"/>
                  <a:pt x="3414910" y="65215"/>
                  <a:pt x="3414910" y="145662"/>
                </a:cubicBezTo>
                <a:lnTo>
                  <a:pt x="3414910" y="728291"/>
                </a:lnTo>
                <a:cubicBezTo>
                  <a:pt x="3414910" y="808738"/>
                  <a:pt x="3349695" y="873953"/>
                  <a:pt x="3269248" y="873953"/>
                </a:cubicBezTo>
                <a:lnTo>
                  <a:pt x="145662" y="873953"/>
                </a:lnTo>
                <a:cubicBezTo>
                  <a:pt x="65215" y="873953"/>
                  <a:pt x="0" y="808738"/>
                  <a:pt x="0" y="728291"/>
                </a:cubicBezTo>
                <a:lnTo>
                  <a:pt x="0" y="14566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-209434"/>
              <a:satOff val="-6337"/>
              <a:lumOff val="41612"/>
              <a:alphaOff val="0"/>
            </a:schemeClr>
          </a:fillRef>
          <a:effectRef idx="0">
            <a:schemeClr val="accent4">
              <a:shade val="50000"/>
              <a:hueOff val="-209434"/>
              <a:satOff val="-6337"/>
              <a:lumOff val="4161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483" tIns="126483" rIns="126483" bIns="126483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kern="1200" dirty="0" smtClean="0"/>
              <a:t>Takes only a couple minutes to complete</a:t>
            </a:r>
            <a:endParaRPr lang="en-US" sz="2200" b="1" kern="1200" dirty="0"/>
          </a:p>
        </p:txBody>
      </p:sp>
      <p:sp>
        <p:nvSpPr>
          <p:cNvPr id="15" name="Freeform 14"/>
          <p:cNvSpPr/>
          <p:nvPr/>
        </p:nvSpPr>
        <p:spPr>
          <a:xfrm>
            <a:off x="2240813" y="4243493"/>
            <a:ext cx="3719428" cy="873953"/>
          </a:xfrm>
          <a:custGeom>
            <a:avLst/>
            <a:gdLst>
              <a:gd name="connsiteX0" fmla="*/ 0 w 3719428"/>
              <a:gd name="connsiteY0" fmla="*/ 145662 h 873953"/>
              <a:gd name="connsiteX1" fmla="*/ 145662 w 3719428"/>
              <a:gd name="connsiteY1" fmla="*/ 0 h 873953"/>
              <a:gd name="connsiteX2" fmla="*/ 3573766 w 3719428"/>
              <a:gd name="connsiteY2" fmla="*/ 0 h 873953"/>
              <a:gd name="connsiteX3" fmla="*/ 3719428 w 3719428"/>
              <a:gd name="connsiteY3" fmla="*/ 145662 h 873953"/>
              <a:gd name="connsiteX4" fmla="*/ 3719428 w 3719428"/>
              <a:gd name="connsiteY4" fmla="*/ 728291 h 873953"/>
              <a:gd name="connsiteX5" fmla="*/ 3573766 w 3719428"/>
              <a:gd name="connsiteY5" fmla="*/ 873953 h 873953"/>
              <a:gd name="connsiteX6" fmla="*/ 145662 w 3719428"/>
              <a:gd name="connsiteY6" fmla="*/ 873953 h 873953"/>
              <a:gd name="connsiteX7" fmla="*/ 0 w 3719428"/>
              <a:gd name="connsiteY7" fmla="*/ 728291 h 873953"/>
              <a:gd name="connsiteX8" fmla="*/ 0 w 3719428"/>
              <a:gd name="connsiteY8" fmla="*/ 145662 h 87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9428" h="873953">
                <a:moveTo>
                  <a:pt x="0" y="145662"/>
                </a:moveTo>
                <a:cubicBezTo>
                  <a:pt x="0" y="65215"/>
                  <a:pt x="65215" y="0"/>
                  <a:pt x="145662" y="0"/>
                </a:cubicBezTo>
                <a:lnTo>
                  <a:pt x="3573766" y="0"/>
                </a:lnTo>
                <a:cubicBezTo>
                  <a:pt x="3654213" y="0"/>
                  <a:pt x="3719428" y="65215"/>
                  <a:pt x="3719428" y="145662"/>
                </a:cubicBezTo>
                <a:lnTo>
                  <a:pt x="3719428" y="728291"/>
                </a:lnTo>
                <a:cubicBezTo>
                  <a:pt x="3719428" y="808738"/>
                  <a:pt x="3654213" y="873953"/>
                  <a:pt x="3573766" y="873953"/>
                </a:cubicBezTo>
                <a:lnTo>
                  <a:pt x="145662" y="873953"/>
                </a:lnTo>
                <a:cubicBezTo>
                  <a:pt x="65215" y="873953"/>
                  <a:pt x="0" y="808738"/>
                  <a:pt x="0" y="728291"/>
                </a:cubicBezTo>
                <a:lnTo>
                  <a:pt x="0" y="1456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-139623"/>
              <a:satOff val="-4225"/>
              <a:lumOff val="27741"/>
              <a:alphaOff val="0"/>
            </a:schemeClr>
          </a:fillRef>
          <a:effectRef idx="0">
            <a:schemeClr val="accent4">
              <a:shade val="50000"/>
              <a:hueOff val="-139623"/>
              <a:satOff val="-4225"/>
              <a:lumOff val="277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483" tIns="126483" rIns="126483" bIns="126483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kern="1200" dirty="0" smtClean="0"/>
              <a:t>If randomly selected, you will get an email</a:t>
            </a:r>
            <a:endParaRPr lang="en-US" sz="2200" b="1" kern="1200" dirty="0"/>
          </a:p>
        </p:txBody>
      </p:sp>
      <p:sp>
        <p:nvSpPr>
          <p:cNvPr id="16" name="Freeform 15"/>
          <p:cNvSpPr/>
          <p:nvPr/>
        </p:nvSpPr>
        <p:spPr>
          <a:xfrm>
            <a:off x="533441" y="5486401"/>
            <a:ext cx="5743262" cy="873953"/>
          </a:xfrm>
          <a:custGeom>
            <a:avLst/>
            <a:gdLst>
              <a:gd name="connsiteX0" fmla="*/ 0 w 5743262"/>
              <a:gd name="connsiteY0" fmla="*/ 145662 h 873953"/>
              <a:gd name="connsiteX1" fmla="*/ 145662 w 5743262"/>
              <a:gd name="connsiteY1" fmla="*/ 0 h 873953"/>
              <a:gd name="connsiteX2" fmla="*/ 5597600 w 5743262"/>
              <a:gd name="connsiteY2" fmla="*/ 0 h 873953"/>
              <a:gd name="connsiteX3" fmla="*/ 5743262 w 5743262"/>
              <a:gd name="connsiteY3" fmla="*/ 145662 h 873953"/>
              <a:gd name="connsiteX4" fmla="*/ 5743262 w 5743262"/>
              <a:gd name="connsiteY4" fmla="*/ 728291 h 873953"/>
              <a:gd name="connsiteX5" fmla="*/ 5597600 w 5743262"/>
              <a:gd name="connsiteY5" fmla="*/ 873953 h 873953"/>
              <a:gd name="connsiteX6" fmla="*/ 145662 w 5743262"/>
              <a:gd name="connsiteY6" fmla="*/ 873953 h 873953"/>
              <a:gd name="connsiteX7" fmla="*/ 0 w 5743262"/>
              <a:gd name="connsiteY7" fmla="*/ 728291 h 873953"/>
              <a:gd name="connsiteX8" fmla="*/ 0 w 5743262"/>
              <a:gd name="connsiteY8" fmla="*/ 145662 h 87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3262" h="873953">
                <a:moveTo>
                  <a:pt x="0" y="145662"/>
                </a:moveTo>
                <a:cubicBezTo>
                  <a:pt x="0" y="65215"/>
                  <a:pt x="65215" y="0"/>
                  <a:pt x="145662" y="0"/>
                </a:cubicBezTo>
                <a:lnTo>
                  <a:pt x="5597600" y="0"/>
                </a:lnTo>
                <a:cubicBezTo>
                  <a:pt x="5678047" y="0"/>
                  <a:pt x="5743262" y="65215"/>
                  <a:pt x="5743262" y="145662"/>
                </a:cubicBezTo>
                <a:lnTo>
                  <a:pt x="5743262" y="728291"/>
                </a:lnTo>
                <a:cubicBezTo>
                  <a:pt x="5743262" y="808738"/>
                  <a:pt x="5678047" y="873953"/>
                  <a:pt x="5597600" y="873953"/>
                </a:cubicBezTo>
                <a:lnTo>
                  <a:pt x="145662" y="873953"/>
                </a:lnTo>
                <a:cubicBezTo>
                  <a:pt x="65215" y="873953"/>
                  <a:pt x="0" y="808738"/>
                  <a:pt x="0" y="728291"/>
                </a:cubicBezTo>
                <a:lnTo>
                  <a:pt x="0" y="1456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-69811"/>
              <a:satOff val="-2112"/>
              <a:lumOff val="13871"/>
              <a:alphaOff val="0"/>
            </a:schemeClr>
          </a:fillRef>
          <a:effectRef idx="0">
            <a:schemeClr val="accent4">
              <a:shade val="50000"/>
              <a:hueOff val="-69811"/>
              <a:satOff val="-2112"/>
              <a:lumOff val="138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483" tIns="126483" rIns="126483" bIns="126483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kern="1200" dirty="0" smtClean="0">
                <a:hlinkClick r:id="rId6"/>
              </a:rPr>
              <a:t>Consortium video presentation on RMTS (05:23)</a:t>
            </a:r>
            <a:r>
              <a:rPr lang="en-US" sz="2200" b="1" kern="1200" dirty="0" smtClean="0"/>
              <a:t>  </a:t>
            </a:r>
            <a:endParaRPr lang="en-US" sz="2200" b="1" kern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876800"/>
            <a:ext cx="1905000" cy="167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801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9284">
        <p14:reveal/>
      </p:transition>
    </mc:Choice>
    <mc:Fallback xmlns="">
      <p:transition spd="slow" advTm="192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32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914400"/>
          </a:xfrm>
        </p:spPr>
        <p:txBody>
          <a:bodyPr/>
          <a:lstStyle/>
          <a:p>
            <a:r>
              <a:rPr lang="en-US" dirty="0" smtClean="0"/>
              <a:t>RMTS – DPS flyers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400" u="sng" dirty="0" smtClean="0">
                <a:hlinkClick r:id="rId4" action="ppaction://hlinkfile"/>
              </a:rPr>
              <a:t>Time Study Flyer 2019-20 General Overview</a:t>
            </a:r>
            <a:r>
              <a:rPr lang="en-US" sz="2400" u="sng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u="sng" dirty="0" smtClean="0">
                <a:hlinkClick r:id="rId5" action="ppaction://hlinkfile"/>
              </a:rPr>
              <a:t>Time Study Flyer 2019-20 for Paraprofessionals</a:t>
            </a:r>
            <a:r>
              <a:rPr lang="en-US" sz="2400" u="sng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u="sng" dirty="0" smtClean="0">
                <a:hlinkClick r:id="rId6" action="ppaction://hlinkfile"/>
              </a:rPr>
              <a:t>Time Study Flyer 2019-20 for Mental Health Professionals</a:t>
            </a:r>
            <a:r>
              <a:rPr lang="en-US" sz="2400" u="sng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hlinkClick r:id="rId7" action="ppaction://hlinkfile"/>
              </a:rPr>
              <a:t>Time Study Flyer 2019-20 for MAC Providers</a:t>
            </a:r>
            <a:r>
              <a:rPr lang="en-US" sz="2400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257800"/>
            <a:ext cx="2811348" cy="180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45243"/>
            <a:ext cx="1952625" cy="13668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258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945">
        <p14:reveal/>
      </p:transition>
    </mc:Choice>
    <mc:Fallback xmlns="">
      <p:transition spd="slow" advTm="99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4864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152400"/>
            <a:ext cx="5791200" cy="914400"/>
          </a:xfrm>
        </p:spPr>
        <p:txBody>
          <a:bodyPr/>
          <a:lstStyle/>
          <a:p>
            <a:r>
              <a:rPr lang="en-US" dirty="0" smtClean="0"/>
              <a:t>Medicaid Consent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368009" y="1560749"/>
            <a:ext cx="8305800" cy="994500"/>
          </a:xfrm>
          <a:custGeom>
            <a:avLst/>
            <a:gdLst>
              <a:gd name="connsiteX0" fmla="*/ 0 w 8229600"/>
              <a:gd name="connsiteY0" fmla="*/ 165753 h 994500"/>
              <a:gd name="connsiteX1" fmla="*/ 165753 w 8229600"/>
              <a:gd name="connsiteY1" fmla="*/ 0 h 994500"/>
              <a:gd name="connsiteX2" fmla="*/ 8063847 w 8229600"/>
              <a:gd name="connsiteY2" fmla="*/ 0 h 994500"/>
              <a:gd name="connsiteX3" fmla="*/ 8229600 w 8229600"/>
              <a:gd name="connsiteY3" fmla="*/ 165753 h 994500"/>
              <a:gd name="connsiteX4" fmla="*/ 8229600 w 8229600"/>
              <a:gd name="connsiteY4" fmla="*/ 828747 h 994500"/>
              <a:gd name="connsiteX5" fmla="*/ 8063847 w 8229600"/>
              <a:gd name="connsiteY5" fmla="*/ 994500 h 994500"/>
              <a:gd name="connsiteX6" fmla="*/ 165753 w 8229600"/>
              <a:gd name="connsiteY6" fmla="*/ 994500 h 994500"/>
              <a:gd name="connsiteX7" fmla="*/ 0 w 8229600"/>
              <a:gd name="connsiteY7" fmla="*/ 828747 h 994500"/>
              <a:gd name="connsiteX8" fmla="*/ 0 w 8229600"/>
              <a:gd name="connsiteY8" fmla="*/ 165753 h 99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994500">
                <a:moveTo>
                  <a:pt x="0" y="165753"/>
                </a:moveTo>
                <a:cubicBezTo>
                  <a:pt x="0" y="74210"/>
                  <a:pt x="74210" y="0"/>
                  <a:pt x="165753" y="0"/>
                </a:cubicBezTo>
                <a:lnTo>
                  <a:pt x="8063847" y="0"/>
                </a:lnTo>
                <a:cubicBezTo>
                  <a:pt x="8155390" y="0"/>
                  <a:pt x="8229600" y="74210"/>
                  <a:pt x="8229600" y="165753"/>
                </a:cubicBezTo>
                <a:lnTo>
                  <a:pt x="8229600" y="828747"/>
                </a:lnTo>
                <a:cubicBezTo>
                  <a:pt x="8229600" y="920290"/>
                  <a:pt x="8155390" y="994500"/>
                  <a:pt x="8063847" y="994500"/>
                </a:cubicBezTo>
                <a:lnTo>
                  <a:pt x="165753" y="994500"/>
                </a:lnTo>
                <a:cubicBezTo>
                  <a:pt x="74210" y="994500"/>
                  <a:pt x="0" y="920290"/>
                  <a:pt x="0" y="828747"/>
                </a:cubicBezTo>
                <a:lnTo>
                  <a:pt x="0" y="165753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797" tIns="143797" rIns="143797" bIns="143797" numCol="1" spcCol="1270" anchor="ctr" anchorCtr="0">
            <a:noAutofit/>
          </a:bodyPr>
          <a:lstStyle/>
          <a:p>
            <a:pPr lvl="0" algn="l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b="1" kern="1200" dirty="0" smtClean="0">
                <a:solidFill>
                  <a:schemeClr val="tx1"/>
                </a:solidFill>
              </a:rPr>
              <a:t>Before Medicaid </a:t>
            </a:r>
            <a:r>
              <a:rPr lang="en-US" sz="2500" b="1" kern="1200" dirty="0" err="1" smtClean="0">
                <a:solidFill>
                  <a:schemeClr val="tx1"/>
                </a:solidFill>
              </a:rPr>
              <a:t>Dept</a:t>
            </a:r>
            <a:r>
              <a:rPr lang="en-US" sz="2500" b="1" kern="1200" dirty="0" smtClean="0">
                <a:solidFill>
                  <a:schemeClr val="tx1"/>
                </a:solidFill>
              </a:rPr>
              <a:t> can submit any claims (billing), we must have a signed parent consent on file</a:t>
            </a:r>
            <a:endParaRPr lang="en-US" sz="2500" b="1" kern="12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012372" y="2452275"/>
            <a:ext cx="7562088" cy="994500"/>
          </a:xfrm>
          <a:custGeom>
            <a:avLst/>
            <a:gdLst>
              <a:gd name="connsiteX0" fmla="*/ 0 w 8229600"/>
              <a:gd name="connsiteY0" fmla="*/ 165753 h 994500"/>
              <a:gd name="connsiteX1" fmla="*/ 165753 w 8229600"/>
              <a:gd name="connsiteY1" fmla="*/ 0 h 994500"/>
              <a:gd name="connsiteX2" fmla="*/ 8063847 w 8229600"/>
              <a:gd name="connsiteY2" fmla="*/ 0 h 994500"/>
              <a:gd name="connsiteX3" fmla="*/ 8229600 w 8229600"/>
              <a:gd name="connsiteY3" fmla="*/ 165753 h 994500"/>
              <a:gd name="connsiteX4" fmla="*/ 8229600 w 8229600"/>
              <a:gd name="connsiteY4" fmla="*/ 828747 h 994500"/>
              <a:gd name="connsiteX5" fmla="*/ 8063847 w 8229600"/>
              <a:gd name="connsiteY5" fmla="*/ 994500 h 994500"/>
              <a:gd name="connsiteX6" fmla="*/ 165753 w 8229600"/>
              <a:gd name="connsiteY6" fmla="*/ 994500 h 994500"/>
              <a:gd name="connsiteX7" fmla="*/ 0 w 8229600"/>
              <a:gd name="connsiteY7" fmla="*/ 828747 h 994500"/>
              <a:gd name="connsiteX8" fmla="*/ 0 w 8229600"/>
              <a:gd name="connsiteY8" fmla="*/ 165753 h 99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994500">
                <a:moveTo>
                  <a:pt x="0" y="165753"/>
                </a:moveTo>
                <a:cubicBezTo>
                  <a:pt x="0" y="74210"/>
                  <a:pt x="74210" y="0"/>
                  <a:pt x="165753" y="0"/>
                </a:cubicBezTo>
                <a:lnTo>
                  <a:pt x="8063847" y="0"/>
                </a:lnTo>
                <a:cubicBezTo>
                  <a:pt x="8155390" y="0"/>
                  <a:pt x="8229600" y="74210"/>
                  <a:pt x="8229600" y="165753"/>
                </a:cubicBezTo>
                <a:lnTo>
                  <a:pt x="8229600" y="828747"/>
                </a:lnTo>
                <a:cubicBezTo>
                  <a:pt x="8229600" y="920290"/>
                  <a:pt x="8155390" y="994500"/>
                  <a:pt x="8063847" y="994500"/>
                </a:cubicBezTo>
                <a:lnTo>
                  <a:pt x="165753" y="994500"/>
                </a:lnTo>
                <a:cubicBezTo>
                  <a:pt x="74210" y="994500"/>
                  <a:pt x="0" y="920290"/>
                  <a:pt x="0" y="828747"/>
                </a:cubicBezTo>
                <a:lnTo>
                  <a:pt x="0" y="165753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797" tIns="143797" rIns="143797" bIns="143797" numCol="1" spcCol="1270" anchor="ctr" anchorCtr="0">
            <a:noAutofit/>
          </a:bodyPr>
          <a:lstStyle/>
          <a:p>
            <a:pPr lvl="0" algn="l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>
                <a:solidFill>
                  <a:schemeClr val="tx1"/>
                </a:solidFill>
              </a:rPr>
              <a:t>(This is the Consent for Medicaid Reimbursement, different from the consent for special education assessment/services)</a:t>
            </a:r>
            <a:endParaRPr lang="en-US" b="1" kern="1200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12068" y="3968574"/>
            <a:ext cx="8362695" cy="994500"/>
          </a:xfrm>
          <a:custGeom>
            <a:avLst/>
            <a:gdLst>
              <a:gd name="connsiteX0" fmla="*/ 0 w 8229600"/>
              <a:gd name="connsiteY0" fmla="*/ 165753 h 994500"/>
              <a:gd name="connsiteX1" fmla="*/ 165753 w 8229600"/>
              <a:gd name="connsiteY1" fmla="*/ 0 h 994500"/>
              <a:gd name="connsiteX2" fmla="*/ 8063847 w 8229600"/>
              <a:gd name="connsiteY2" fmla="*/ 0 h 994500"/>
              <a:gd name="connsiteX3" fmla="*/ 8229600 w 8229600"/>
              <a:gd name="connsiteY3" fmla="*/ 165753 h 994500"/>
              <a:gd name="connsiteX4" fmla="*/ 8229600 w 8229600"/>
              <a:gd name="connsiteY4" fmla="*/ 828747 h 994500"/>
              <a:gd name="connsiteX5" fmla="*/ 8063847 w 8229600"/>
              <a:gd name="connsiteY5" fmla="*/ 994500 h 994500"/>
              <a:gd name="connsiteX6" fmla="*/ 165753 w 8229600"/>
              <a:gd name="connsiteY6" fmla="*/ 994500 h 994500"/>
              <a:gd name="connsiteX7" fmla="*/ 0 w 8229600"/>
              <a:gd name="connsiteY7" fmla="*/ 828747 h 994500"/>
              <a:gd name="connsiteX8" fmla="*/ 0 w 8229600"/>
              <a:gd name="connsiteY8" fmla="*/ 165753 h 99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994500">
                <a:moveTo>
                  <a:pt x="0" y="165753"/>
                </a:moveTo>
                <a:cubicBezTo>
                  <a:pt x="0" y="74210"/>
                  <a:pt x="74210" y="0"/>
                  <a:pt x="165753" y="0"/>
                </a:cubicBezTo>
                <a:lnTo>
                  <a:pt x="8063847" y="0"/>
                </a:lnTo>
                <a:cubicBezTo>
                  <a:pt x="8155390" y="0"/>
                  <a:pt x="8229600" y="74210"/>
                  <a:pt x="8229600" y="165753"/>
                </a:cubicBezTo>
                <a:lnTo>
                  <a:pt x="8229600" y="828747"/>
                </a:lnTo>
                <a:cubicBezTo>
                  <a:pt x="8229600" y="920290"/>
                  <a:pt x="8155390" y="994500"/>
                  <a:pt x="8063847" y="994500"/>
                </a:cubicBezTo>
                <a:lnTo>
                  <a:pt x="165753" y="994500"/>
                </a:lnTo>
                <a:cubicBezTo>
                  <a:pt x="74210" y="994500"/>
                  <a:pt x="0" y="920290"/>
                  <a:pt x="0" y="828747"/>
                </a:cubicBezTo>
                <a:lnTo>
                  <a:pt x="0" y="165753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797" tIns="143797" rIns="143797" bIns="143797" numCol="1" spcCol="1270" anchor="ctr" anchorCtr="0">
            <a:noAutofit/>
          </a:bodyPr>
          <a:lstStyle/>
          <a:p>
            <a:pPr lvl="0" algn="l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b="1" dirty="0" smtClean="0">
                <a:hlinkClick r:id="rId5" action="ppaction://hlinkfile"/>
              </a:rPr>
              <a:t>Talking Points and Procedures for Medicaid Consent 2019-20</a:t>
            </a:r>
            <a:endParaRPr lang="en-US" sz="2500" b="1" kern="1200" dirty="0"/>
          </a:p>
        </p:txBody>
      </p:sp>
      <p:sp>
        <p:nvSpPr>
          <p:cNvPr id="12" name="Freeform 11"/>
          <p:cNvSpPr/>
          <p:nvPr/>
        </p:nvSpPr>
        <p:spPr>
          <a:xfrm>
            <a:off x="1391120" y="4963074"/>
            <a:ext cx="4552479" cy="726150"/>
          </a:xfrm>
          <a:custGeom>
            <a:avLst/>
            <a:gdLst>
              <a:gd name="connsiteX0" fmla="*/ 0 w 8229600"/>
              <a:gd name="connsiteY0" fmla="*/ 165753 h 994500"/>
              <a:gd name="connsiteX1" fmla="*/ 165753 w 8229600"/>
              <a:gd name="connsiteY1" fmla="*/ 0 h 994500"/>
              <a:gd name="connsiteX2" fmla="*/ 8063847 w 8229600"/>
              <a:gd name="connsiteY2" fmla="*/ 0 h 994500"/>
              <a:gd name="connsiteX3" fmla="*/ 8229600 w 8229600"/>
              <a:gd name="connsiteY3" fmla="*/ 165753 h 994500"/>
              <a:gd name="connsiteX4" fmla="*/ 8229600 w 8229600"/>
              <a:gd name="connsiteY4" fmla="*/ 828747 h 994500"/>
              <a:gd name="connsiteX5" fmla="*/ 8063847 w 8229600"/>
              <a:gd name="connsiteY5" fmla="*/ 994500 h 994500"/>
              <a:gd name="connsiteX6" fmla="*/ 165753 w 8229600"/>
              <a:gd name="connsiteY6" fmla="*/ 994500 h 994500"/>
              <a:gd name="connsiteX7" fmla="*/ 0 w 8229600"/>
              <a:gd name="connsiteY7" fmla="*/ 828747 h 994500"/>
              <a:gd name="connsiteX8" fmla="*/ 0 w 8229600"/>
              <a:gd name="connsiteY8" fmla="*/ 165753 h 99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994500">
                <a:moveTo>
                  <a:pt x="0" y="165753"/>
                </a:moveTo>
                <a:cubicBezTo>
                  <a:pt x="0" y="74210"/>
                  <a:pt x="74210" y="0"/>
                  <a:pt x="165753" y="0"/>
                </a:cubicBezTo>
                <a:lnTo>
                  <a:pt x="8063847" y="0"/>
                </a:lnTo>
                <a:cubicBezTo>
                  <a:pt x="8155390" y="0"/>
                  <a:pt x="8229600" y="74210"/>
                  <a:pt x="8229600" y="165753"/>
                </a:cubicBezTo>
                <a:lnTo>
                  <a:pt x="8229600" y="828747"/>
                </a:lnTo>
                <a:cubicBezTo>
                  <a:pt x="8229600" y="920290"/>
                  <a:pt x="8155390" y="994500"/>
                  <a:pt x="8063847" y="994500"/>
                </a:cubicBezTo>
                <a:lnTo>
                  <a:pt x="165753" y="994500"/>
                </a:lnTo>
                <a:cubicBezTo>
                  <a:pt x="74210" y="994500"/>
                  <a:pt x="0" y="920290"/>
                  <a:pt x="0" y="828747"/>
                </a:cubicBezTo>
                <a:lnTo>
                  <a:pt x="0" y="165753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797" tIns="143797" rIns="143797" bIns="143797" numCol="1" spcCol="1270" anchor="ctr" anchorCtr="0">
            <a:noAutofit/>
          </a:bodyPr>
          <a:lstStyle/>
          <a:p>
            <a:pPr lvl="0" algn="l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>
                <a:solidFill>
                  <a:schemeClr val="tx1"/>
                </a:solidFill>
              </a:rPr>
              <a:t>Includes guidelines for uploading into Enrich</a:t>
            </a:r>
            <a:endParaRPr lang="en-US" b="1" kern="1200" dirty="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828800" y="5689224"/>
            <a:ext cx="3124200" cy="650250"/>
          </a:xfrm>
          <a:custGeom>
            <a:avLst/>
            <a:gdLst>
              <a:gd name="connsiteX0" fmla="*/ 0 w 8229600"/>
              <a:gd name="connsiteY0" fmla="*/ 165753 h 994500"/>
              <a:gd name="connsiteX1" fmla="*/ 165753 w 8229600"/>
              <a:gd name="connsiteY1" fmla="*/ 0 h 994500"/>
              <a:gd name="connsiteX2" fmla="*/ 8063847 w 8229600"/>
              <a:gd name="connsiteY2" fmla="*/ 0 h 994500"/>
              <a:gd name="connsiteX3" fmla="*/ 8229600 w 8229600"/>
              <a:gd name="connsiteY3" fmla="*/ 165753 h 994500"/>
              <a:gd name="connsiteX4" fmla="*/ 8229600 w 8229600"/>
              <a:gd name="connsiteY4" fmla="*/ 828747 h 994500"/>
              <a:gd name="connsiteX5" fmla="*/ 8063847 w 8229600"/>
              <a:gd name="connsiteY5" fmla="*/ 994500 h 994500"/>
              <a:gd name="connsiteX6" fmla="*/ 165753 w 8229600"/>
              <a:gd name="connsiteY6" fmla="*/ 994500 h 994500"/>
              <a:gd name="connsiteX7" fmla="*/ 0 w 8229600"/>
              <a:gd name="connsiteY7" fmla="*/ 828747 h 994500"/>
              <a:gd name="connsiteX8" fmla="*/ 0 w 8229600"/>
              <a:gd name="connsiteY8" fmla="*/ 165753 h 99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994500">
                <a:moveTo>
                  <a:pt x="0" y="165753"/>
                </a:moveTo>
                <a:cubicBezTo>
                  <a:pt x="0" y="74210"/>
                  <a:pt x="74210" y="0"/>
                  <a:pt x="165753" y="0"/>
                </a:cubicBezTo>
                <a:lnTo>
                  <a:pt x="8063847" y="0"/>
                </a:lnTo>
                <a:cubicBezTo>
                  <a:pt x="8155390" y="0"/>
                  <a:pt x="8229600" y="74210"/>
                  <a:pt x="8229600" y="165753"/>
                </a:cubicBezTo>
                <a:lnTo>
                  <a:pt x="8229600" y="828747"/>
                </a:lnTo>
                <a:cubicBezTo>
                  <a:pt x="8229600" y="920290"/>
                  <a:pt x="8155390" y="994500"/>
                  <a:pt x="8063847" y="994500"/>
                </a:cubicBezTo>
                <a:lnTo>
                  <a:pt x="165753" y="994500"/>
                </a:lnTo>
                <a:cubicBezTo>
                  <a:pt x="74210" y="994500"/>
                  <a:pt x="0" y="920290"/>
                  <a:pt x="0" y="828747"/>
                </a:cubicBezTo>
                <a:lnTo>
                  <a:pt x="0" y="165753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797" tIns="143797" rIns="143797" bIns="143797" numCol="1" spcCol="1270" anchor="ctr" anchorCtr="0">
            <a:noAutofit/>
          </a:bodyPr>
          <a:lstStyle/>
          <a:p>
            <a:pPr lvl="0" algn="l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>
                <a:solidFill>
                  <a:schemeClr val="tx1"/>
                </a:solidFill>
              </a:rPr>
              <a:t>And talking points for families  </a:t>
            </a:r>
            <a:endParaRPr lang="en-US" b="1" kern="1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91" y="5066899"/>
            <a:ext cx="2432304" cy="1824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656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1263">
        <p14:reveal/>
      </p:transition>
    </mc:Choice>
    <mc:Fallback xmlns="">
      <p:transition spd="slow" advTm="212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3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3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85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35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96240" y="59315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1715"/>
            <a:ext cx="60960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Medicaid O&amp;E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51660" y="1382073"/>
            <a:ext cx="6073140" cy="985372"/>
          </a:xfrm>
          <a:custGeom>
            <a:avLst/>
            <a:gdLst>
              <a:gd name="connsiteX0" fmla="*/ 0 w 8229600"/>
              <a:gd name="connsiteY0" fmla="*/ 112557 h 675327"/>
              <a:gd name="connsiteX1" fmla="*/ 112557 w 8229600"/>
              <a:gd name="connsiteY1" fmla="*/ 0 h 675327"/>
              <a:gd name="connsiteX2" fmla="*/ 8117043 w 8229600"/>
              <a:gd name="connsiteY2" fmla="*/ 0 h 675327"/>
              <a:gd name="connsiteX3" fmla="*/ 8229600 w 8229600"/>
              <a:gd name="connsiteY3" fmla="*/ 112557 h 675327"/>
              <a:gd name="connsiteX4" fmla="*/ 8229600 w 8229600"/>
              <a:gd name="connsiteY4" fmla="*/ 562770 h 675327"/>
              <a:gd name="connsiteX5" fmla="*/ 8117043 w 8229600"/>
              <a:gd name="connsiteY5" fmla="*/ 675327 h 675327"/>
              <a:gd name="connsiteX6" fmla="*/ 112557 w 8229600"/>
              <a:gd name="connsiteY6" fmla="*/ 675327 h 675327"/>
              <a:gd name="connsiteX7" fmla="*/ 0 w 8229600"/>
              <a:gd name="connsiteY7" fmla="*/ 562770 h 675327"/>
              <a:gd name="connsiteX8" fmla="*/ 0 w 8229600"/>
              <a:gd name="connsiteY8" fmla="*/ 112557 h 67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675327">
                <a:moveTo>
                  <a:pt x="0" y="112557"/>
                </a:moveTo>
                <a:cubicBezTo>
                  <a:pt x="0" y="50393"/>
                  <a:pt x="50393" y="0"/>
                  <a:pt x="112557" y="0"/>
                </a:cubicBezTo>
                <a:lnTo>
                  <a:pt x="8117043" y="0"/>
                </a:lnTo>
                <a:cubicBezTo>
                  <a:pt x="8179207" y="0"/>
                  <a:pt x="8229600" y="50393"/>
                  <a:pt x="8229600" y="112557"/>
                </a:cubicBezTo>
                <a:lnTo>
                  <a:pt x="8229600" y="562770"/>
                </a:lnTo>
                <a:cubicBezTo>
                  <a:pt x="8229600" y="624934"/>
                  <a:pt x="8179207" y="675327"/>
                  <a:pt x="8117043" y="675327"/>
                </a:cubicBezTo>
                <a:lnTo>
                  <a:pt x="112557" y="675327"/>
                </a:lnTo>
                <a:cubicBezTo>
                  <a:pt x="50393" y="675327"/>
                  <a:pt x="0" y="624934"/>
                  <a:pt x="0" y="562770"/>
                </a:cubicBezTo>
                <a:lnTo>
                  <a:pt x="0" y="11255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737" tIns="97737" rIns="97737" bIns="97737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>
                <a:solidFill>
                  <a:schemeClr val="tx1"/>
                </a:solidFill>
              </a:rPr>
              <a:t>OUTREACH &amp; ENROLLMENT PROGRAM</a:t>
            </a:r>
            <a:endParaRPr lang="en-US" sz="2800" kern="1200" dirty="0">
              <a:solidFill>
                <a:schemeClr val="tx1"/>
              </a:solidFill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598083595"/>
              </p:ext>
            </p:extLst>
          </p:nvPr>
        </p:nvGraphicFramePr>
        <p:xfrm>
          <a:off x="914400" y="6425698"/>
          <a:ext cx="8229600" cy="465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Freeform 9"/>
          <p:cNvSpPr/>
          <p:nvPr/>
        </p:nvSpPr>
        <p:spPr>
          <a:xfrm>
            <a:off x="533400" y="2743200"/>
            <a:ext cx="8229600" cy="675327"/>
          </a:xfrm>
          <a:custGeom>
            <a:avLst/>
            <a:gdLst>
              <a:gd name="connsiteX0" fmla="*/ 0 w 8229600"/>
              <a:gd name="connsiteY0" fmla="*/ 112557 h 675327"/>
              <a:gd name="connsiteX1" fmla="*/ 112557 w 8229600"/>
              <a:gd name="connsiteY1" fmla="*/ 0 h 675327"/>
              <a:gd name="connsiteX2" fmla="*/ 8117043 w 8229600"/>
              <a:gd name="connsiteY2" fmla="*/ 0 h 675327"/>
              <a:gd name="connsiteX3" fmla="*/ 8229600 w 8229600"/>
              <a:gd name="connsiteY3" fmla="*/ 112557 h 675327"/>
              <a:gd name="connsiteX4" fmla="*/ 8229600 w 8229600"/>
              <a:gd name="connsiteY4" fmla="*/ 562770 h 675327"/>
              <a:gd name="connsiteX5" fmla="*/ 8117043 w 8229600"/>
              <a:gd name="connsiteY5" fmla="*/ 675327 h 675327"/>
              <a:gd name="connsiteX6" fmla="*/ 112557 w 8229600"/>
              <a:gd name="connsiteY6" fmla="*/ 675327 h 675327"/>
              <a:gd name="connsiteX7" fmla="*/ 0 w 8229600"/>
              <a:gd name="connsiteY7" fmla="*/ 562770 h 675327"/>
              <a:gd name="connsiteX8" fmla="*/ 0 w 8229600"/>
              <a:gd name="connsiteY8" fmla="*/ 112557 h 67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675327">
                <a:moveTo>
                  <a:pt x="0" y="112557"/>
                </a:moveTo>
                <a:cubicBezTo>
                  <a:pt x="0" y="50393"/>
                  <a:pt x="50393" y="0"/>
                  <a:pt x="112557" y="0"/>
                </a:cubicBezTo>
                <a:lnTo>
                  <a:pt x="8117043" y="0"/>
                </a:lnTo>
                <a:cubicBezTo>
                  <a:pt x="8179207" y="0"/>
                  <a:pt x="8229600" y="50393"/>
                  <a:pt x="8229600" y="112557"/>
                </a:cubicBezTo>
                <a:lnTo>
                  <a:pt x="8229600" y="562770"/>
                </a:lnTo>
                <a:cubicBezTo>
                  <a:pt x="8229600" y="624934"/>
                  <a:pt x="8179207" y="675327"/>
                  <a:pt x="8117043" y="675327"/>
                </a:cubicBezTo>
                <a:lnTo>
                  <a:pt x="112557" y="675327"/>
                </a:lnTo>
                <a:cubicBezTo>
                  <a:pt x="50393" y="675327"/>
                  <a:pt x="0" y="624934"/>
                  <a:pt x="0" y="562770"/>
                </a:cubicBezTo>
                <a:lnTo>
                  <a:pt x="0" y="11255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737" tIns="97737" rIns="97737" bIns="97737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tx1"/>
                </a:solidFill>
              </a:rPr>
              <a:t>Enroll uninsured children and families into free or low-cost health insurance</a:t>
            </a:r>
            <a:endParaRPr lang="en-US" sz="2000" b="1" kern="1200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33400" y="3418527"/>
            <a:ext cx="8229600" cy="668609"/>
          </a:xfrm>
          <a:custGeom>
            <a:avLst/>
            <a:gdLst>
              <a:gd name="connsiteX0" fmla="*/ 0 w 8229600"/>
              <a:gd name="connsiteY0" fmla="*/ 0 h 668609"/>
              <a:gd name="connsiteX1" fmla="*/ 8229600 w 8229600"/>
              <a:gd name="connsiteY1" fmla="*/ 0 h 668609"/>
              <a:gd name="connsiteX2" fmla="*/ 8229600 w 8229600"/>
              <a:gd name="connsiteY2" fmla="*/ 668609 h 668609"/>
              <a:gd name="connsiteX3" fmla="*/ 0 w 8229600"/>
              <a:gd name="connsiteY3" fmla="*/ 668609 h 668609"/>
              <a:gd name="connsiteX4" fmla="*/ 0 w 8229600"/>
              <a:gd name="connsiteY4" fmla="*/ 0 h 66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668609">
                <a:moveTo>
                  <a:pt x="0" y="0"/>
                </a:moveTo>
                <a:lnTo>
                  <a:pt x="8229600" y="0"/>
                </a:lnTo>
                <a:lnTo>
                  <a:pt x="8229600" y="668609"/>
                </a:lnTo>
                <a:lnTo>
                  <a:pt x="0" y="6686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1290" tIns="21590" rIns="120904" bIns="21590" numCol="1" spcCol="1270" anchor="t" anchorCtr="0">
            <a:noAutofit/>
          </a:bodyPr>
          <a:lstStyle/>
          <a:p>
            <a:pPr marL="682625" lvl="1" indent="-285750" algn="l" defTabSz="5778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sz="1600" b="1" kern="1200" dirty="0" smtClean="0"/>
              <a:t>Health First Colorado (Colorado’s Medicaid program) </a:t>
            </a:r>
            <a:endParaRPr lang="en-US" sz="1600" b="1" kern="1200" dirty="0"/>
          </a:p>
          <a:p>
            <a:pPr marL="682625" lvl="1" indent="-285750" algn="l" defTabSz="5778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sz="1600" b="1" kern="1200" dirty="0" smtClean="0"/>
              <a:t>Child Health Plan </a:t>
            </a:r>
            <a:r>
              <a:rPr lang="en-US" sz="1600" b="1" i="1" kern="1200" dirty="0" smtClean="0"/>
              <a:t>Plus</a:t>
            </a:r>
            <a:endParaRPr lang="en-US" sz="1600" b="1" kern="1200" dirty="0"/>
          </a:p>
          <a:p>
            <a:pPr marL="682625" lvl="1" indent="-285750" algn="l" defTabSz="5778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sz="1600" b="1" kern="1200" dirty="0" smtClean="0"/>
              <a:t>Kaiser Permanente’s Colorado Bridge Program</a:t>
            </a:r>
            <a:endParaRPr lang="en-US" sz="1600" b="1" kern="1200" dirty="0"/>
          </a:p>
        </p:txBody>
      </p:sp>
      <p:sp>
        <p:nvSpPr>
          <p:cNvPr id="12" name="Freeform 11"/>
          <p:cNvSpPr/>
          <p:nvPr/>
        </p:nvSpPr>
        <p:spPr>
          <a:xfrm>
            <a:off x="2283460" y="4488381"/>
            <a:ext cx="7239000" cy="675327"/>
          </a:xfrm>
          <a:custGeom>
            <a:avLst/>
            <a:gdLst>
              <a:gd name="connsiteX0" fmla="*/ 0 w 8229600"/>
              <a:gd name="connsiteY0" fmla="*/ 112557 h 675327"/>
              <a:gd name="connsiteX1" fmla="*/ 112557 w 8229600"/>
              <a:gd name="connsiteY1" fmla="*/ 0 h 675327"/>
              <a:gd name="connsiteX2" fmla="*/ 8117043 w 8229600"/>
              <a:gd name="connsiteY2" fmla="*/ 0 h 675327"/>
              <a:gd name="connsiteX3" fmla="*/ 8229600 w 8229600"/>
              <a:gd name="connsiteY3" fmla="*/ 112557 h 675327"/>
              <a:gd name="connsiteX4" fmla="*/ 8229600 w 8229600"/>
              <a:gd name="connsiteY4" fmla="*/ 562770 h 675327"/>
              <a:gd name="connsiteX5" fmla="*/ 8117043 w 8229600"/>
              <a:gd name="connsiteY5" fmla="*/ 675327 h 675327"/>
              <a:gd name="connsiteX6" fmla="*/ 112557 w 8229600"/>
              <a:gd name="connsiteY6" fmla="*/ 675327 h 675327"/>
              <a:gd name="connsiteX7" fmla="*/ 0 w 8229600"/>
              <a:gd name="connsiteY7" fmla="*/ 562770 h 675327"/>
              <a:gd name="connsiteX8" fmla="*/ 0 w 8229600"/>
              <a:gd name="connsiteY8" fmla="*/ 112557 h 67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675327">
                <a:moveTo>
                  <a:pt x="0" y="112557"/>
                </a:moveTo>
                <a:cubicBezTo>
                  <a:pt x="0" y="50393"/>
                  <a:pt x="50393" y="0"/>
                  <a:pt x="112557" y="0"/>
                </a:cubicBezTo>
                <a:lnTo>
                  <a:pt x="8117043" y="0"/>
                </a:lnTo>
                <a:cubicBezTo>
                  <a:pt x="8179207" y="0"/>
                  <a:pt x="8229600" y="50393"/>
                  <a:pt x="8229600" y="112557"/>
                </a:cubicBezTo>
                <a:lnTo>
                  <a:pt x="8229600" y="562770"/>
                </a:lnTo>
                <a:cubicBezTo>
                  <a:pt x="8229600" y="624934"/>
                  <a:pt x="8179207" y="675327"/>
                  <a:pt x="8117043" y="675327"/>
                </a:cubicBezTo>
                <a:lnTo>
                  <a:pt x="112557" y="675327"/>
                </a:lnTo>
                <a:cubicBezTo>
                  <a:pt x="50393" y="675327"/>
                  <a:pt x="0" y="624934"/>
                  <a:pt x="0" y="562770"/>
                </a:cubicBezTo>
                <a:lnTo>
                  <a:pt x="0" y="11255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737" tIns="97737" rIns="97737" bIns="97737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tx1"/>
                </a:solidFill>
              </a:rPr>
              <a:t>Enroll families into SNAP food assistance  and cash assistance</a:t>
            </a:r>
            <a:endParaRPr lang="en-US" sz="2000" b="1" kern="1200" dirty="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102360" y="5456312"/>
            <a:ext cx="5222240" cy="675327"/>
          </a:xfrm>
          <a:custGeom>
            <a:avLst/>
            <a:gdLst>
              <a:gd name="connsiteX0" fmla="*/ 0 w 8229600"/>
              <a:gd name="connsiteY0" fmla="*/ 112557 h 675327"/>
              <a:gd name="connsiteX1" fmla="*/ 112557 w 8229600"/>
              <a:gd name="connsiteY1" fmla="*/ 0 h 675327"/>
              <a:gd name="connsiteX2" fmla="*/ 8117043 w 8229600"/>
              <a:gd name="connsiteY2" fmla="*/ 0 h 675327"/>
              <a:gd name="connsiteX3" fmla="*/ 8229600 w 8229600"/>
              <a:gd name="connsiteY3" fmla="*/ 112557 h 675327"/>
              <a:gd name="connsiteX4" fmla="*/ 8229600 w 8229600"/>
              <a:gd name="connsiteY4" fmla="*/ 562770 h 675327"/>
              <a:gd name="connsiteX5" fmla="*/ 8117043 w 8229600"/>
              <a:gd name="connsiteY5" fmla="*/ 675327 h 675327"/>
              <a:gd name="connsiteX6" fmla="*/ 112557 w 8229600"/>
              <a:gd name="connsiteY6" fmla="*/ 675327 h 675327"/>
              <a:gd name="connsiteX7" fmla="*/ 0 w 8229600"/>
              <a:gd name="connsiteY7" fmla="*/ 562770 h 675327"/>
              <a:gd name="connsiteX8" fmla="*/ 0 w 8229600"/>
              <a:gd name="connsiteY8" fmla="*/ 112557 h 67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675327">
                <a:moveTo>
                  <a:pt x="0" y="112557"/>
                </a:moveTo>
                <a:cubicBezTo>
                  <a:pt x="0" y="50393"/>
                  <a:pt x="50393" y="0"/>
                  <a:pt x="112557" y="0"/>
                </a:cubicBezTo>
                <a:lnTo>
                  <a:pt x="8117043" y="0"/>
                </a:lnTo>
                <a:cubicBezTo>
                  <a:pt x="8179207" y="0"/>
                  <a:pt x="8229600" y="50393"/>
                  <a:pt x="8229600" y="112557"/>
                </a:cubicBezTo>
                <a:lnTo>
                  <a:pt x="8229600" y="562770"/>
                </a:lnTo>
                <a:cubicBezTo>
                  <a:pt x="8229600" y="624934"/>
                  <a:pt x="8179207" y="675327"/>
                  <a:pt x="8117043" y="675327"/>
                </a:cubicBezTo>
                <a:lnTo>
                  <a:pt x="112557" y="675327"/>
                </a:lnTo>
                <a:cubicBezTo>
                  <a:pt x="50393" y="675327"/>
                  <a:pt x="0" y="624934"/>
                  <a:pt x="0" y="562770"/>
                </a:cubicBezTo>
                <a:lnTo>
                  <a:pt x="0" y="11255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450407"/>
              <a:satOff val="29858"/>
              <a:lumOff val="6471"/>
              <a:alphaOff val="0"/>
            </a:schemeClr>
          </a:fillRef>
          <a:effectRef idx="0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737" tIns="97737" rIns="97737" bIns="97737" numCol="1" spcCol="1270" anchor="ctr" anchorCtr="0">
            <a:noAutofit/>
          </a:bodyPr>
          <a:lstStyle/>
          <a:p>
            <a:pPr lvl="0" algn="l" defTabSz="755650" rtl="0">
              <a:spcBef>
                <a:spcPct val="0"/>
              </a:spcBef>
            </a:pPr>
            <a:r>
              <a:rPr lang="en-US" sz="2000" b="1" dirty="0" smtClean="0">
                <a:solidFill>
                  <a:schemeClr val="tx1"/>
                </a:solidFill>
              </a:rPr>
              <a:t>Provide case management services! </a:t>
            </a:r>
          </a:p>
          <a:p>
            <a:pPr lvl="0" algn="l" defTabSz="755650" rtl="0"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solidFill>
                  <a:schemeClr val="tx1"/>
                </a:solidFill>
              </a:rPr>
              <a:t>       (troubleshooting, benefit utilization, </a:t>
            </a:r>
            <a:r>
              <a:rPr lang="en-US" sz="2000" b="1" dirty="0" err="1" smtClean="0">
                <a:solidFill>
                  <a:schemeClr val="tx1"/>
                </a:solidFill>
              </a:rPr>
              <a:t>etc</a:t>
            </a:r>
            <a:r>
              <a:rPr lang="en-US" sz="2000" b="1" dirty="0" smtClean="0">
                <a:solidFill>
                  <a:schemeClr val="tx1"/>
                </a:solidFill>
              </a:rPr>
              <a:t>)  </a:t>
            </a:r>
            <a:r>
              <a:rPr lang="en-US" sz="2000" b="1" kern="1200" dirty="0" smtClean="0">
                <a:solidFill>
                  <a:schemeClr val="tx1"/>
                </a:solidFill>
              </a:rPr>
              <a:t> </a:t>
            </a:r>
            <a:endParaRPr lang="en-US" sz="2000" b="1" kern="1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634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5132">
        <p14:reveal/>
      </p:transition>
    </mc:Choice>
    <mc:Fallback xmlns="">
      <p:transition spd="slow" advTm="351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24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y_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5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5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5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9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8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5" grpId="0">
        <p:bldAsOne/>
      </p:bldGraphic>
      <p:bldP spid="10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.2|0.7|0.5|1.2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7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4116</TotalTime>
  <Words>590</Words>
  <Application>Microsoft Office PowerPoint</Application>
  <PresentationFormat>On-screen Show (4:3)</PresentationFormat>
  <Paragraphs>138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 Operations Team - Medicaid  (Part of Student Equity &amp; Opportunity)  2019-2020 Overview </vt:lpstr>
      <vt:lpstr>Overview</vt:lpstr>
      <vt:lpstr>ezEdMed</vt:lpstr>
      <vt:lpstr>ezEdMed – Training Info</vt:lpstr>
      <vt:lpstr>ezEdMed – Tips/Resources</vt:lpstr>
      <vt:lpstr>RMTS – What and Why?</vt:lpstr>
      <vt:lpstr>RMTS – DPS flyers</vt:lpstr>
      <vt:lpstr>Medicaid Consent</vt:lpstr>
      <vt:lpstr>Medicaid O&amp;E</vt:lpstr>
      <vt:lpstr>Medicaid O&amp;E</vt:lpstr>
      <vt:lpstr>Medicaid O&amp;E – How to Get Services</vt:lpstr>
      <vt:lpstr>Medicaid Supports Kids’ Health!</vt:lpstr>
      <vt:lpstr>Our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Denver Public Schools Medicaid Dept Outreach &amp; Enrollment Program</dc:title>
  <dc:creator>Rob Hendershot</dc:creator>
  <cp:lastModifiedBy>Melendez-Nguyen, Rosa</cp:lastModifiedBy>
  <cp:revision>323</cp:revision>
  <dcterms:created xsi:type="dcterms:W3CDTF">2015-06-23T19:19:34Z</dcterms:created>
  <dcterms:modified xsi:type="dcterms:W3CDTF">2019-09-25T17:49:04Z</dcterms:modified>
</cp:coreProperties>
</file>